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embeddedFontLst>
    <p:embeddedFont>
      <p:font typeface="Comfortaa" panose="020B0604020202020204" charset="0"/>
      <p:regular r:id="rId10"/>
      <p:bold r:id="rId11"/>
    </p:embeddedFont>
    <p:embeddedFont>
      <p:font typeface="Roboto" panose="020B0604020202020204"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inimized">
    <p:restoredLeft sz="0" autoAdjust="0"/>
    <p:restoredTop sz="0" autoAdjust="0"/>
  </p:normalViewPr>
  <p:slideViewPr>
    <p:cSldViewPr snapToGrid="0">
      <p:cViewPr varScale="1">
        <p:scale>
          <a:sx n="29" d="100"/>
          <a:sy n="29" d="100"/>
        </p:scale>
        <p:origin x="3523" y="3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10" Type="http://schemas.openxmlformats.org/officeDocument/2006/relationships/font" Target="fonts/font1.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flavelchurch.com/"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u="sng">
                <a:solidFill>
                  <a:schemeClr val="hlink"/>
                </a:solidFill>
                <a:hlinkClick r:id="rId3"/>
              </a:rPr>
              <a:t>https://www.flavelchurch.com/</a:t>
            </a:r>
            <a:endParaRPr/>
          </a:p>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9b9ae41756_0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9b9ae41756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304800" algn="l" rtl="0">
              <a:lnSpc>
                <a:spcPct val="115000"/>
              </a:lnSpc>
              <a:spcBef>
                <a:spcPts val="0"/>
              </a:spcBef>
              <a:spcAft>
                <a:spcPts val="0"/>
              </a:spcAft>
              <a:buClr>
                <a:srgbClr val="595959"/>
              </a:buClr>
              <a:buSzPts val="1200"/>
              <a:buChar char="-"/>
            </a:pPr>
            <a:r>
              <a:rPr lang="en-GB" sz="1050">
                <a:solidFill>
                  <a:srgbClr val="3C4043"/>
                </a:solidFill>
                <a:highlight>
                  <a:srgbClr val="FFFFFF"/>
                </a:highlight>
                <a:latin typeface="Roboto"/>
                <a:ea typeface="Roboto"/>
                <a:cs typeface="Roboto"/>
                <a:sym typeface="Roboto"/>
              </a:rPr>
              <a:t>'be in the world and not of the world' one of the things I struggle with most as part of my daily Christian walk. Jesus' ethical teaching lays it out clearly that what we do and say will be judged and our actions need to measure up to care for those in need, a measure the outside work is looking at with the failings in the modern church.</a:t>
            </a:r>
            <a:endParaRPr sz="1050">
              <a:solidFill>
                <a:srgbClr val="3C4043"/>
              </a:solidFill>
              <a:highlight>
                <a:srgbClr val="FFFFFF"/>
              </a:highlight>
              <a:latin typeface="Roboto"/>
              <a:ea typeface="Roboto"/>
              <a:cs typeface="Roboto"/>
              <a:sym typeface="Roboto"/>
            </a:endParaRPr>
          </a:p>
          <a:p>
            <a:pPr marL="457200" lvl="0" indent="-295275" algn="l" rtl="0">
              <a:lnSpc>
                <a:spcPct val="115000"/>
              </a:lnSpc>
              <a:spcBef>
                <a:spcPts val="0"/>
              </a:spcBef>
              <a:spcAft>
                <a:spcPts val="0"/>
              </a:spcAft>
              <a:buClr>
                <a:srgbClr val="3C4043"/>
              </a:buClr>
              <a:buSzPts val="1050"/>
              <a:buFont typeface="Roboto"/>
              <a:buChar char="-"/>
            </a:pPr>
            <a:r>
              <a:rPr lang="en-GB" sz="1050">
                <a:solidFill>
                  <a:srgbClr val="3C4043"/>
                </a:solidFill>
                <a:highlight>
                  <a:srgbClr val="FFFFFF"/>
                </a:highlight>
                <a:latin typeface="Roboto"/>
                <a:ea typeface="Roboto"/>
                <a:cs typeface="Roboto"/>
                <a:sym typeface="Roboto"/>
              </a:rPr>
              <a:t>Someone once said to me ‘you’re a Christian, oh I thought Christians were all gullible!’  the perception of the church and it practice is not always a good one in the secular world of safeguarding. The impact of IICSA on these notions of ‘church’ only go to damage how our practices are viewed further. </a:t>
            </a:r>
            <a:endParaRPr sz="1050">
              <a:solidFill>
                <a:srgbClr val="3C4043"/>
              </a:solidFill>
              <a:highlight>
                <a:srgbClr val="FFFFFF"/>
              </a:highlight>
              <a:latin typeface="Roboto"/>
              <a:ea typeface="Roboto"/>
              <a:cs typeface="Roboto"/>
              <a:sym typeface="Roboto"/>
            </a:endParaRPr>
          </a:p>
          <a:p>
            <a:pPr marL="457200" lvl="0" indent="-295275" algn="l" rtl="0">
              <a:lnSpc>
                <a:spcPct val="115000"/>
              </a:lnSpc>
              <a:spcBef>
                <a:spcPts val="0"/>
              </a:spcBef>
              <a:spcAft>
                <a:spcPts val="0"/>
              </a:spcAft>
              <a:buClr>
                <a:srgbClr val="3C4043"/>
              </a:buClr>
              <a:buSzPts val="1050"/>
              <a:buFont typeface="Roboto"/>
              <a:buChar char="-"/>
            </a:pPr>
            <a:endParaRPr sz="1050">
              <a:solidFill>
                <a:srgbClr val="3C4043"/>
              </a:solidFill>
              <a:highlight>
                <a:srgbClr val="FFFFFF"/>
              </a:highlight>
              <a:latin typeface="Roboto"/>
              <a:ea typeface="Roboto"/>
              <a:cs typeface="Roboto"/>
              <a:sym typeface="Roboto"/>
            </a:endParaRPr>
          </a:p>
          <a:p>
            <a:pPr marL="457200" lvl="0" indent="-304800" algn="l" rtl="0">
              <a:lnSpc>
                <a:spcPct val="115000"/>
              </a:lnSpc>
              <a:spcBef>
                <a:spcPts val="0"/>
              </a:spcBef>
              <a:spcAft>
                <a:spcPts val="0"/>
              </a:spcAft>
              <a:buClr>
                <a:srgbClr val="595959"/>
              </a:buClr>
              <a:buSzPts val="1200"/>
              <a:buChar char="-"/>
            </a:pPr>
            <a:r>
              <a:rPr lang="en-GB" sz="1200">
                <a:solidFill>
                  <a:srgbClr val="595959"/>
                </a:solidFill>
              </a:rPr>
              <a:t>Psalm 82: We are charged by God to care for the meek, vulnerable and the needy. Essentially good systems from policy down to practice are at the heart of good safeguarding. </a:t>
            </a:r>
            <a:endParaRPr sz="1200">
              <a:solidFill>
                <a:srgbClr val="595959"/>
              </a:solidFill>
            </a:endParaRPr>
          </a:p>
          <a:p>
            <a:pPr marL="457200" lvl="0" indent="-304800" algn="l" rtl="0">
              <a:lnSpc>
                <a:spcPct val="115000"/>
              </a:lnSpc>
              <a:spcBef>
                <a:spcPts val="0"/>
              </a:spcBef>
              <a:spcAft>
                <a:spcPts val="0"/>
              </a:spcAft>
              <a:buClr>
                <a:srgbClr val="595959"/>
              </a:buClr>
              <a:buSzPts val="1200"/>
              <a:buChar char="-"/>
            </a:pPr>
            <a:r>
              <a:rPr lang="en-GB" sz="1200">
                <a:solidFill>
                  <a:srgbClr val="595959"/>
                </a:solidFill>
              </a:rPr>
              <a:t>Beatitudes as a command for ethical living from Jesus</a:t>
            </a:r>
            <a:endParaRPr sz="1200">
              <a:solidFill>
                <a:srgbClr val="595959"/>
              </a:solidFill>
            </a:endParaRPr>
          </a:p>
          <a:p>
            <a:pPr marL="457200" lvl="0" indent="-304800" algn="l" rtl="0">
              <a:lnSpc>
                <a:spcPct val="115000"/>
              </a:lnSpc>
              <a:spcBef>
                <a:spcPts val="0"/>
              </a:spcBef>
              <a:spcAft>
                <a:spcPts val="0"/>
              </a:spcAft>
              <a:buClr>
                <a:srgbClr val="595959"/>
              </a:buClr>
              <a:buSzPts val="1200"/>
              <a:buChar char="-"/>
            </a:pPr>
            <a:r>
              <a:rPr lang="en-GB" sz="1200">
                <a:solidFill>
                  <a:srgbClr val="595959"/>
                </a:solidFill>
              </a:rPr>
              <a:t>Isaiah 41:10 all that God desires will happen… so good safeguarding should be at the heart fi al we do!</a:t>
            </a:r>
            <a:endParaRPr sz="1200">
              <a:solidFill>
                <a:srgbClr val="595959"/>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9b9ae41756_0_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9b9ae41756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a05fb92537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a05fb92537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GB" sz="1400">
                <a:solidFill>
                  <a:srgbClr val="595959"/>
                </a:solidFill>
              </a:rPr>
              <a:t>One of the key jobs of the safeguarding coordinator is to </a:t>
            </a:r>
            <a:endParaRPr sz="1400">
              <a:solidFill>
                <a:srgbClr val="595959"/>
              </a:solidFill>
            </a:endParaRPr>
          </a:p>
          <a:p>
            <a:pPr marL="0" lvl="0" indent="0" algn="l" rtl="0">
              <a:lnSpc>
                <a:spcPct val="100000"/>
              </a:lnSpc>
              <a:spcBef>
                <a:spcPts val="0"/>
              </a:spcBef>
              <a:spcAft>
                <a:spcPts val="0"/>
              </a:spcAft>
              <a:buNone/>
            </a:pPr>
            <a:endParaRPr sz="1400">
              <a:solidFill>
                <a:srgbClr val="595959"/>
              </a:solidFill>
            </a:endParaRPr>
          </a:p>
          <a:p>
            <a:pPr marL="0" lvl="0" indent="0" algn="l" rtl="0">
              <a:lnSpc>
                <a:spcPct val="100000"/>
              </a:lnSpc>
              <a:spcBef>
                <a:spcPts val="0"/>
              </a:spcBef>
              <a:spcAft>
                <a:spcPts val="0"/>
              </a:spcAft>
              <a:buNone/>
            </a:pPr>
            <a:r>
              <a:rPr lang="en-GB" sz="1400">
                <a:solidFill>
                  <a:srgbClr val="595959"/>
                </a:solidFill>
              </a:rPr>
              <a:t>Psalm 82: We are charged by God to care for the meek, vulnerable and the needy. </a:t>
            </a:r>
            <a:endParaRPr sz="1400">
              <a:solidFill>
                <a:srgbClr val="595959"/>
              </a:solidFill>
            </a:endParaRPr>
          </a:p>
          <a:p>
            <a:pPr marL="457200" lvl="0" indent="-317500" algn="l" rtl="0">
              <a:lnSpc>
                <a:spcPct val="115000"/>
              </a:lnSpc>
              <a:spcBef>
                <a:spcPts val="0"/>
              </a:spcBef>
              <a:spcAft>
                <a:spcPts val="0"/>
              </a:spcAft>
              <a:buClr>
                <a:srgbClr val="595959"/>
              </a:buClr>
              <a:buSzPts val="1400"/>
              <a:buAutoNum type="arabicPeriod"/>
            </a:pPr>
            <a:r>
              <a:rPr lang="en-GB" sz="1400">
                <a:solidFill>
                  <a:srgbClr val="595959"/>
                </a:solidFill>
              </a:rPr>
              <a:t>Strategy: Vital for the right person to volunteer for the role</a:t>
            </a:r>
            <a:endParaRPr sz="1400">
              <a:solidFill>
                <a:srgbClr val="595959"/>
              </a:solidFill>
            </a:endParaRPr>
          </a:p>
          <a:p>
            <a:pPr marL="457200" lvl="0" indent="-317500" algn="l" rtl="0">
              <a:lnSpc>
                <a:spcPct val="115000"/>
              </a:lnSpc>
              <a:spcBef>
                <a:spcPts val="0"/>
              </a:spcBef>
              <a:spcAft>
                <a:spcPts val="0"/>
              </a:spcAft>
              <a:buClr>
                <a:srgbClr val="595959"/>
              </a:buClr>
              <a:buSzPts val="1400"/>
              <a:buAutoNum type="arabicPeriod"/>
            </a:pPr>
            <a:r>
              <a:rPr lang="en-GB" sz="1400">
                <a:solidFill>
                  <a:srgbClr val="595959"/>
                </a:solidFill>
              </a:rPr>
              <a:t>Ethos: Develop your relationship with synod officer</a:t>
            </a:r>
            <a:endParaRPr sz="1400">
              <a:solidFill>
                <a:srgbClr val="595959"/>
              </a:solidFill>
            </a:endParaRPr>
          </a:p>
          <a:p>
            <a:pPr marL="457200" lvl="0" indent="-317500" algn="l" rtl="0">
              <a:lnSpc>
                <a:spcPct val="115000"/>
              </a:lnSpc>
              <a:spcBef>
                <a:spcPts val="0"/>
              </a:spcBef>
              <a:spcAft>
                <a:spcPts val="0"/>
              </a:spcAft>
              <a:buClr>
                <a:srgbClr val="595959"/>
              </a:buClr>
              <a:buSzPts val="1400"/>
              <a:buAutoNum type="arabicPeriod"/>
            </a:pPr>
            <a:r>
              <a:rPr lang="en-GB" sz="1400">
                <a:solidFill>
                  <a:srgbClr val="595959"/>
                </a:solidFill>
              </a:rPr>
              <a:t>Training: Systems in church need to be in place that put safeguarding practice at the centre of church work</a:t>
            </a:r>
            <a:endParaRPr sz="1400">
              <a:solidFill>
                <a:srgbClr val="595959"/>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9b9ae41756_0_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9b9ae41756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000"/>
              </a:spcBef>
              <a:spcAft>
                <a:spcPts val="0"/>
              </a:spcAft>
              <a:buNone/>
            </a:pPr>
            <a:r>
              <a:rPr lang="en-GB" b="1">
                <a:solidFill>
                  <a:srgbClr val="0000FF"/>
                </a:solidFill>
              </a:rPr>
              <a:t>Challenges often link to the fact you need to be overthinking many things until you are confident with the parameters to the role. It feels like such a big job it could be a job in itself at times</a:t>
            </a:r>
            <a:endParaRPr b="1">
              <a:solidFill>
                <a:srgbClr val="0000FF"/>
              </a:solidFill>
            </a:endParaRPr>
          </a:p>
          <a:p>
            <a:pPr marL="0" lvl="0" indent="0" algn="l" rtl="0">
              <a:lnSpc>
                <a:spcPct val="115000"/>
              </a:lnSpc>
              <a:spcBef>
                <a:spcPts val="1000"/>
              </a:spcBef>
              <a:spcAft>
                <a:spcPts val="0"/>
              </a:spcAft>
              <a:buNone/>
            </a:pPr>
            <a:r>
              <a:rPr lang="en-GB" b="1">
                <a:solidFill>
                  <a:srgbClr val="0000FF"/>
                </a:solidFill>
              </a:rPr>
              <a:t>If working and doign the role there is little time to mange to hours and workload when reports and issues arise to be dealt with. Currently online meetinga are very challenging. </a:t>
            </a:r>
            <a:endParaRPr b="1">
              <a:solidFill>
                <a:srgbClr val="0000FF"/>
              </a:solidFill>
            </a:endParaRPr>
          </a:p>
          <a:p>
            <a:pPr marL="0" lvl="0" indent="0" algn="l" rtl="0">
              <a:spcBef>
                <a:spcPts val="100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9b9ae41756_0_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9b9ae41756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a05fb92537_0_3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a05fb92537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200">
                <a:solidFill>
                  <a:srgbClr val="A64D79"/>
                </a:solidFill>
              </a:rPr>
              <a:t>The charities commission identify that charities seeking to fulfil their safeguarding duties should do many things, specifically we must ‘not ignore harm, or downplay failures. </a:t>
            </a:r>
            <a:r>
              <a:rPr lang="en-GB" sz="1200">
                <a:solidFill>
                  <a:schemeClr val="dk1"/>
                </a:solidFill>
              </a:rPr>
              <a:t>In moving forward and using the new strategic plan we can be honest about how we can further improve and strengthen the safeguarding practices in church for the benefit of everything we do in our communities in our work fro the coming kingdom of God </a:t>
            </a:r>
            <a:endParaRPr sz="1200">
              <a:solidFill>
                <a:schemeClr val="dk1"/>
              </a:solidFill>
            </a:endParaRPr>
          </a:p>
          <a:p>
            <a:pPr marL="0" lvl="0" indent="0" algn="l" rtl="0">
              <a:spcBef>
                <a:spcPts val="1600"/>
              </a:spcBef>
              <a:spcAft>
                <a:spcPts val="0"/>
              </a:spcAft>
              <a:buNone/>
            </a:pPr>
            <a:endParaRPr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D0E0E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www.flavelchurch.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240500" y="483500"/>
            <a:ext cx="8520600" cy="1824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u="sng"/>
              <a:t>Safeguarding: protecting the local church from itself</a:t>
            </a:r>
            <a:endParaRPr u="sng"/>
          </a:p>
        </p:txBody>
      </p:sp>
      <p:pic>
        <p:nvPicPr>
          <p:cNvPr id="55" name="Google Shape;55;p13"/>
          <p:cNvPicPr preferRelativeResize="0"/>
          <p:nvPr/>
        </p:nvPicPr>
        <p:blipFill>
          <a:blip r:embed="rId3">
            <a:alphaModFix/>
          </a:blip>
          <a:stretch>
            <a:fillRect/>
          </a:stretch>
        </p:blipFill>
        <p:spPr>
          <a:xfrm>
            <a:off x="5722175" y="2737200"/>
            <a:ext cx="3120800" cy="2168975"/>
          </a:xfrm>
          <a:prstGeom prst="rect">
            <a:avLst/>
          </a:prstGeom>
          <a:noFill/>
          <a:ln>
            <a:noFill/>
          </a:ln>
        </p:spPr>
      </p:pic>
      <p:pic>
        <p:nvPicPr>
          <p:cNvPr id="56" name="Google Shape;56;p13">
            <a:hlinkClick r:id="rId4"/>
          </p:cNvPr>
          <p:cNvPicPr preferRelativeResize="0"/>
          <p:nvPr/>
        </p:nvPicPr>
        <p:blipFill>
          <a:blip r:embed="rId5">
            <a:alphaModFix/>
          </a:blip>
          <a:stretch>
            <a:fillRect/>
          </a:stretch>
        </p:blipFill>
        <p:spPr>
          <a:xfrm>
            <a:off x="424175" y="3695150"/>
            <a:ext cx="3703300" cy="8817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body" idx="1"/>
          </p:nvPr>
        </p:nvSpPr>
        <p:spPr>
          <a:xfrm>
            <a:off x="5772350" y="1007125"/>
            <a:ext cx="3177000" cy="3988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400"/>
              <a:t>What we do and say will be the way that we are judged by the world. The church is seen by many as falling short in its duty to protect and care for those on the fringes of society.</a:t>
            </a:r>
            <a:endParaRPr sz="2400"/>
          </a:p>
          <a:p>
            <a:pPr marL="0" lvl="0" indent="0" algn="l" rtl="0">
              <a:spcBef>
                <a:spcPts val="1600"/>
              </a:spcBef>
              <a:spcAft>
                <a:spcPts val="0"/>
              </a:spcAft>
              <a:buNone/>
            </a:pPr>
            <a:endParaRPr sz="2400"/>
          </a:p>
          <a:p>
            <a:pPr marL="0" lvl="0" indent="0" algn="l" rtl="0">
              <a:spcBef>
                <a:spcPts val="1600"/>
              </a:spcBef>
              <a:spcAft>
                <a:spcPts val="1600"/>
              </a:spcAft>
              <a:buNone/>
            </a:pPr>
            <a:endParaRPr sz="2400"/>
          </a:p>
        </p:txBody>
      </p:sp>
      <p:pic>
        <p:nvPicPr>
          <p:cNvPr id="62" name="Google Shape;62;p14"/>
          <p:cNvPicPr preferRelativeResize="0"/>
          <p:nvPr/>
        </p:nvPicPr>
        <p:blipFill>
          <a:blip r:embed="rId3">
            <a:alphaModFix/>
          </a:blip>
          <a:stretch>
            <a:fillRect/>
          </a:stretch>
        </p:blipFill>
        <p:spPr>
          <a:xfrm>
            <a:off x="250000" y="1435775"/>
            <a:ext cx="5196925" cy="3458300"/>
          </a:xfrm>
          <a:prstGeom prst="rect">
            <a:avLst/>
          </a:prstGeom>
          <a:noFill/>
          <a:ln>
            <a:noFill/>
          </a:ln>
        </p:spPr>
      </p:pic>
      <p:sp>
        <p:nvSpPr>
          <p:cNvPr id="63" name="Google Shape;63;p14"/>
          <p:cNvSpPr txBox="1">
            <a:spLocks noGrp="1"/>
          </p:cNvSpPr>
          <p:nvPr>
            <p:ph type="title"/>
          </p:nvPr>
        </p:nvSpPr>
        <p:spPr>
          <a:xfrm>
            <a:off x="250000" y="80200"/>
            <a:ext cx="8520600" cy="1159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sz="3000" b="1" u="sng"/>
              <a:t>Why is the safeguarding coordinator role important? </a:t>
            </a:r>
            <a:endParaRPr sz="3000" b="1" u="sng"/>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5"/>
          <p:cNvSpPr txBox="1">
            <a:spLocks noGrp="1"/>
          </p:cNvSpPr>
          <p:nvPr>
            <p:ph type="body" idx="1"/>
          </p:nvPr>
        </p:nvSpPr>
        <p:spPr>
          <a:xfrm>
            <a:off x="80100" y="0"/>
            <a:ext cx="8712000" cy="5048700"/>
          </a:xfrm>
          <a:prstGeom prst="rect">
            <a:avLst/>
          </a:prstGeom>
        </p:spPr>
        <p:txBody>
          <a:bodyPr spcFirstLastPara="1" wrap="square" lIns="91425" tIns="91425" rIns="91425" bIns="91425" anchor="t" anchorCtr="0">
            <a:noAutofit/>
          </a:bodyPr>
          <a:lstStyle/>
          <a:p>
            <a:pPr marL="0" lvl="0" indent="0" algn="l" rtl="0">
              <a:spcBef>
                <a:spcPts val="1000"/>
              </a:spcBef>
              <a:spcAft>
                <a:spcPts val="0"/>
              </a:spcAft>
              <a:buNone/>
            </a:pPr>
            <a:r>
              <a:rPr lang="en-GB" sz="1900">
                <a:solidFill>
                  <a:srgbClr val="000000"/>
                </a:solidFill>
                <a:latin typeface="Comfortaa"/>
                <a:ea typeface="Comfortaa"/>
                <a:cs typeface="Comfortaa"/>
                <a:sym typeface="Comfortaa"/>
              </a:rPr>
              <a:t>‘It’s only a few volunteers, we can just get them on board and train them later’  </a:t>
            </a:r>
            <a:endParaRPr sz="1900">
              <a:solidFill>
                <a:srgbClr val="000000"/>
              </a:solidFill>
              <a:latin typeface="Comfortaa"/>
              <a:ea typeface="Comfortaa"/>
              <a:cs typeface="Comfortaa"/>
              <a:sym typeface="Comfortaa"/>
            </a:endParaRPr>
          </a:p>
          <a:p>
            <a:pPr marL="0" lvl="0" indent="0" algn="l" rtl="0">
              <a:spcBef>
                <a:spcPts val="1000"/>
              </a:spcBef>
              <a:spcAft>
                <a:spcPts val="0"/>
              </a:spcAft>
              <a:buNone/>
            </a:pPr>
            <a:r>
              <a:rPr lang="en-GB" sz="1900">
                <a:solidFill>
                  <a:srgbClr val="000000"/>
                </a:solidFill>
                <a:latin typeface="Comfortaa"/>
                <a:ea typeface="Comfortaa"/>
                <a:cs typeface="Comfortaa"/>
                <a:sym typeface="Comfortaa"/>
              </a:rPr>
              <a:t>‘We are really short of help, so let’s not worry about the paperwork this time’</a:t>
            </a:r>
            <a:endParaRPr sz="1900">
              <a:solidFill>
                <a:srgbClr val="000000"/>
              </a:solidFill>
              <a:latin typeface="Comfortaa"/>
              <a:ea typeface="Comfortaa"/>
              <a:cs typeface="Comfortaa"/>
              <a:sym typeface="Comfortaa"/>
            </a:endParaRPr>
          </a:p>
          <a:p>
            <a:pPr marL="0" lvl="0" indent="0" algn="l" rtl="0">
              <a:spcBef>
                <a:spcPts val="1000"/>
              </a:spcBef>
              <a:spcAft>
                <a:spcPts val="0"/>
              </a:spcAft>
              <a:buNone/>
            </a:pPr>
            <a:r>
              <a:rPr lang="en-GB" sz="1900">
                <a:solidFill>
                  <a:srgbClr val="000000"/>
                </a:solidFill>
                <a:latin typeface="Comfortaa"/>
                <a:ea typeface="Comfortaa"/>
                <a:cs typeface="Comfortaa"/>
                <a:sym typeface="Comfortaa"/>
              </a:rPr>
              <a:t>‘I only clean the building, why do I need to do that training?’</a:t>
            </a:r>
            <a:endParaRPr sz="1900">
              <a:solidFill>
                <a:srgbClr val="000000"/>
              </a:solidFill>
              <a:latin typeface="Comfortaa"/>
              <a:ea typeface="Comfortaa"/>
              <a:cs typeface="Comfortaa"/>
              <a:sym typeface="Comfortaa"/>
            </a:endParaRPr>
          </a:p>
          <a:p>
            <a:pPr marL="0" lvl="0" indent="0" algn="l" rtl="0">
              <a:spcBef>
                <a:spcPts val="1000"/>
              </a:spcBef>
              <a:spcAft>
                <a:spcPts val="0"/>
              </a:spcAft>
              <a:buNone/>
            </a:pPr>
            <a:r>
              <a:rPr lang="en-GB" sz="1900">
                <a:solidFill>
                  <a:srgbClr val="000000"/>
                </a:solidFill>
                <a:latin typeface="Comfortaa"/>
                <a:ea typeface="Comfortaa"/>
                <a:cs typeface="Comfortaa"/>
                <a:sym typeface="Comfortaa"/>
              </a:rPr>
              <a:t>‘I don’t have time to change anything now, it will have to be put on my list for next month’ </a:t>
            </a:r>
            <a:endParaRPr sz="1900">
              <a:solidFill>
                <a:srgbClr val="000000"/>
              </a:solidFill>
              <a:latin typeface="Comfortaa"/>
              <a:ea typeface="Comfortaa"/>
              <a:cs typeface="Comfortaa"/>
              <a:sym typeface="Comfortaa"/>
            </a:endParaRPr>
          </a:p>
          <a:p>
            <a:pPr marL="0" lvl="0" indent="0" algn="l" rtl="0">
              <a:spcBef>
                <a:spcPts val="1000"/>
              </a:spcBef>
              <a:spcAft>
                <a:spcPts val="0"/>
              </a:spcAft>
              <a:buNone/>
            </a:pPr>
            <a:r>
              <a:rPr lang="en-GB" sz="1900">
                <a:solidFill>
                  <a:srgbClr val="000000"/>
                </a:solidFill>
                <a:latin typeface="Comfortaa"/>
                <a:ea typeface="Comfortaa"/>
                <a:cs typeface="Comfortaa"/>
                <a:sym typeface="Comfortaa"/>
              </a:rPr>
              <a:t>‘I am sure we are ok here, we know everyone and they have been coming for years’ </a:t>
            </a:r>
            <a:endParaRPr sz="1900">
              <a:solidFill>
                <a:srgbClr val="000000"/>
              </a:solidFill>
              <a:latin typeface="Comfortaa"/>
              <a:ea typeface="Comfortaa"/>
              <a:cs typeface="Comfortaa"/>
              <a:sym typeface="Comfortaa"/>
            </a:endParaRPr>
          </a:p>
          <a:p>
            <a:pPr marL="0" lvl="0" indent="0" algn="l" rtl="0">
              <a:spcBef>
                <a:spcPts val="1000"/>
              </a:spcBef>
              <a:spcAft>
                <a:spcPts val="0"/>
              </a:spcAft>
              <a:buNone/>
            </a:pPr>
            <a:r>
              <a:rPr lang="en-GB" sz="1900">
                <a:solidFill>
                  <a:srgbClr val="000000"/>
                </a:solidFill>
                <a:latin typeface="Comfortaa"/>
                <a:ea typeface="Comfortaa"/>
                <a:cs typeface="Comfortaa"/>
                <a:sym typeface="Comfortaa"/>
              </a:rPr>
              <a:t>‘I don’t need training. Before I retired I ran the safeguarding training!’ </a:t>
            </a:r>
            <a:endParaRPr sz="1900">
              <a:solidFill>
                <a:srgbClr val="000000"/>
              </a:solidFill>
              <a:latin typeface="Comfortaa"/>
              <a:ea typeface="Comfortaa"/>
              <a:cs typeface="Comfortaa"/>
              <a:sym typeface="Comfortaa"/>
            </a:endParaRPr>
          </a:p>
          <a:p>
            <a:pPr marL="0" lvl="0" indent="0" algn="l" rtl="0">
              <a:spcBef>
                <a:spcPts val="1000"/>
              </a:spcBef>
              <a:spcAft>
                <a:spcPts val="0"/>
              </a:spcAft>
              <a:buNone/>
            </a:pPr>
            <a:r>
              <a:rPr lang="en-GB" sz="1900">
                <a:solidFill>
                  <a:srgbClr val="000000"/>
                </a:solidFill>
                <a:latin typeface="Comfortaa"/>
                <a:ea typeface="Comfortaa"/>
                <a:cs typeface="Comfortaa"/>
                <a:sym typeface="Comfortaa"/>
              </a:rPr>
              <a:t>‘Do we need to do this? Isn’t this a safeguarding coordinator’s job?’</a:t>
            </a:r>
            <a:endParaRPr sz="1900">
              <a:solidFill>
                <a:srgbClr val="000000"/>
              </a:solidFill>
              <a:latin typeface="Comfortaa"/>
              <a:ea typeface="Comfortaa"/>
              <a:cs typeface="Comfortaa"/>
              <a:sym typeface="Comforta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311700" y="151375"/>
            <a:ext cx="8520600" cy="1088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sz="3000" b="1" u="sng"/>
              <a:t>Why is the safeguarding coordinator role important? </a:t>
            </a:r>
            <a:endParaRPr sz="3000" b="1" u="sng"/>
          </a:p>
        </p:txBody>
      </p:sp>
      <p:sp>
        <p:nvSpPr>
          <p:cNvPr id="74" name="Google Shape;74;p16"/>
          <p:cNvSpPr txBox="1">
            <a:spLocks noGrp="1"/>
          </p:cNvSpPr>
          <p:nvPr>
            <p:ph type="body" idx="1"/>
          </p:nvPr>
        </p:nvSpPr>
        <p:spPr>
          <a:xfrm>
            <a:off x="530975" y="1410575"/>
            <a:ext cx="7786500" cy="3308700"/>
          </a:xfrm>
          <a:prstGeom prst="rect">
            <a:avLst/>
          </a:prstGeom>
        </p:spPr>
        <p:txBody>
          <a:bodyPr spcFirstLastPara="1" wrap="square" lIns="91425" tIns="91425" rIns="91425" bIns="91425" anchor="t" anchorCtr="0">
            <a:noAutofit/>
          </a:bodyPr>
          <a:lstStyle/>
          <a:p>
            <a:pPr marL="457200" lvl="0" indent="-400050" algn="l" rtl="0">
              <a:spcBef>
                <a:spcPts val="1000"/>
              </a:spcBef>
              <a:spcAft>
                <a:spcPts val="0"/>
              </a:spcAft>
              <a:buClr>
                <a:srgbClr val="0000FF"/>
              </a:buClr>
              <a:buSzPts val="2700"/>
              <a:buAutoNum type="arabicPeriod"/>
            </a:pPr>
            <a:r>
              <a:rPr lang="en-GB" sz="2700" b="1">
                <a:solidFill>
                  <a:srgbClr val="0000FF"/>
                </a:solidFill>
              </a:rPr>
              <a:t>Strategy: people</a:t>
            </a:r>
            <a:endParaRPr sz="2700" b="1">
              <a:solidFill>
                <a:srgbClr val="0000FF"/>
              </a:solidFill>
            </a:endParaRPr>
          </a:p>
          <a:p>
            <a:pPr marL="457200" lvl="0" indent="0" algn="l" rtl="0">
              <a:spcBef>
                <a:spcPts val="1000"/>
              </a:spcBef>
              <a:spcAft>
                <a:spcPts val="0"/>
              </a:spcAft>
              <a:buNone/>
            </a:pPr>
            <a:endParaRPr sz="2700" b="1">
              <a:solidFill>
                <a:srgbClr val="0000FF"/>
              </a:solidFill>
            </a:endParaRPr>
          </a:p>
          <a:p>
            <a:pPr marL="457200" lvl="0" indent="-400050" algn="l" rtl="0">
              <a:spcBef>
                <a:spcPts val="1000"/>
              </a:spcBef>
              <a:spcAft>
                <a:spcPts val="0"/>
              </a:spcAft>
              <a:buClr>
                <a:srgbClr val="0000FF"/>
              </a:buClr>
              <a:buSzPts val="2700"/>
              <a:buAutoNum type="arabicPeriod"/>
            </a:pPr>
            <a:r>
              <a:rPr lang="en-GB" sz="2700" b="1">
                <a:solidFill>
                  <a:srgbClr val="0000FF"/>
                </a:solidFill>
              </a:rPr>
              <a:t>Ethos: policy</a:t>
            </a:r>
            <a:endParaRPr sz="2700" b="1">
              <a:solidFill>
                <a:srgbClr val="0000FF"/>
              </a:solidFill>
            </a:endParaRPr>
          </a:p>
          <a:p>
            <a:pPr marL="457200" lvl="0" indent="0" algn="l" rtl="0">
              <a:spcBef>
                <a:spcPts val="1000"/>
              </a:spcBef>
              <a:spcAft>
                <a:spcPts val="0"/>
              </a:spcAft>
              <a:buNone/>
            </a:pPr>
            <a:endParaRPr sz="2700" b="1">
              <a:solidFill>
                <a:srgbClr val="0000FF"/>
              </a:solidFill>
            </a:endParaRPr>
          </a:p>
          <a:p>
            <a:pPr marL="457200" lvl="0" indent="-400050" algn="l" rtl="0">
              <a:spcBef>
                <a:spcPts val="1000"/>
              </a:spcBef>
              <a:spcAft>
                <a:spcPts val="0"/>
              </a:spcAft>
              <a:buClr>
                <a:srgbClr val="0000FF"/>
              </a:buClr>
              <a:buSzPts val="2700"/>
              <a:buAutoNum type="arabicPeriod"/>
            </a:pPr>
            <a:r>
              <a:rPr lang="en-GB" sz="2700" b="1">
                <a:solidFill>
                  <a:srgbClr val="0000FF"/>
                </a:solidFill>
              </a:rPr>
              <a:t>Training: practice</a:t>
            </a:r>
            <a:endParaRPr sz="2700" b="1">
              <a:solidFill>
                <a:srgbClr val="0000FF"/>
              </a:solidFill>
            </a:endParaRPr>
          </a:p>
          <a:p>
            <a:pPr marL="0" lvl="0" indent="0" algn="l" rtl="0">
              <a:spcBef>
                <a:spcPts val="1000"/>
              </a:spcBef>
              <a:spcAft>
                <a:spcPts val="0"/>
              </a:spcAft>
              <a:buNone/>
            </a:pPr>
            <a:endParaRPr sz="1200"/>
          </a:p>
          <a:p>
            <a:pPr marL="0" lvl="0" indent="0" algn="l" rtl="0">
              <a:spcBef>
                <a:spcPts val="1600"/>
              </a:spcBef>
              <a:spcAft>
                <a:spcPts val="0"/>
              </a:spcAft>
              <a:buNone/>
            </a:pPr>
            <a:endParaRPr sz="1200"/>
          </a:p>
          <a:p>
            <a:pPr marL="0" lvl="0" indent="0" algn="l" rtl="0">
              <a:spcBef>
                <a:spcPts val="1600"/>
              </a:spcBef>
              <a:spcAft>
                <a:spcPts val="1600"/>
              </a:spcAft>
              <a:buNone/>
            </a:pPr>
            <a:endParaRPr sz="2900" b="1">
              <a:solidFill>
                <a:srgbClr val="990000"/>
              </a:solidFill>
            </a:endParaRPr>
          </a:p>
        </p:txBody>
      </p:sp>
      <p:sp>
        <p:nvSpPr>
          <p:cNvPr id="75" name="Google Shape;75;p16"/>
          <p:cNvSpPr txBox="1"/>
          <p:nvPr/>
        </p:nvSpPr>
        <p:spPr>
          <a:xfrm>
            <a:off x="5167225" y="1828775"/>
            <a:ext cx="3620400" cy="2472300"/>
          </a:xfrm>
          <a:prstGeom prst="rect">
            <a:avLst/>
          </a:prstGeom>
          <a:solidFill>
            <a:srgbClr val="FFFF00"/>
          </a:solidFill>
          <a:ln w="38100" cap="flat" cmpd="sng">
            <a:solidFill>
              <a:srgbClr val="0000FF"/>
            </a:solidFill>
            <a:prstDash val="dash"/>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sz="2300" b="1" u="sng"/>
              <a:t>Proverbs 4:6 </a:t>
            </a:r>
            <a:endParaRPr sz="2300" b="1" u="sng"/>
          </a:p>
          <a:p>
            <a:pPr marL="0" lvl="0" indent="0" algn="ctr" rtl="0">
              <a:spcBef>
                <a:spcPts val="0"/>
              </a:spcBef>
              <a:spcAft>
                <a:spcPts val="0"/>
              </a:spcAft>
              <a:buNone/>
            </a:pPr>
            <a:endParaRPr sz="2300" b="1" u="sng"/>
          </a:p>
          <a:p>
            <a:pPr marL="0" lvl="0" indent="0" algn="ctr" rtl="0">
              <a:spcBef>
                <a:spcPts val="0"/>
              </a:spcBef>
              <a:spcAft>
                <a:spcPts val="0"/>
              </a:spcAft>
              <a:buNone/>
            </a:pPr>
            <a:r>
              <a:rPr lang="en-GB" sz="2300" b="1"/>
              <a:t>Do not forsake wisdom, and she will protect you: love her and she will love you. </a:t>
            </a:r>
            <a:endParaRPr sz="2300"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7"/>
          <p:cNvSpPr txBox="1">
            <a:spLocks noGrp="1"/>
          </p:cNvSpPr>
          <p:nvPr>
            <p:ph type="title"/>
          </p:nvPr>
        </p:nvSpPr>
        <p:spPr>
          <a:xfrm>
            <a:off x="311700" y="53400"/>
            <a:ext cx="8520600" cy="578400"/>
          </a:xfrm>
          <a:prstGeom prst="rect">
            <a:avLst/>
          </a:prstGeom>
        </p:spPr>
        <p:txBody>
          <a:bodyPr spcFirstLastPara="1" wrap="square" lIns="91425" tIns="91425" rIns="91425" bIns="91425" anchor="t" anchorCtr="0">
            <a:noAutofit/>
          </a:bodyPr>
          <a:lstStyle/>
          <a:p>
            <a:pPr marL="457200" lvl="0" indent="0" algn="ctr" rtl="0">
              <a:spcBef>
                <a:spcPts val="0"/>
              </a:spcBef>
              <a:spcAft>
                <a:spcPts val="0"/>
              </a:spcAft>
              <a:buNone/>
            </a:pPr>
            <a:r>
              <a:rPr lang="en-GB" b="1" u="sng"/>
              <a:t>What are the barriers to the role</a:t>
            </a:r>
            <a:r>
              <a:rPr lang="en-GB" b="1"/>
              <a:t>?</a:t>
            </a:r>
            <a:endParaRPr b="1"/>
          </a:p>
        </p:txBody>
      </p:sp>
      <p:sp>
        <p:nvSpPr>
          <p:cNvPr id="81" name="Google Shape;81;p17"/>
          <p:cNvSpPr txBox="1">
            <a:spLocks noGrp="1"/>
          </p:cNvSpPr>
          <p:nvPr>
            <p:ph type="body" idx="1"/>
          </p:nvPr>
        </p:nvSpPr>
        <p:spPr>
          <a:xfrm>
            <a:off x="204900" y="596200"/>
            <a:ext cx="6510600" cy="44613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GB" b="1" u="sng">
                <a:solidFill>
                  <a:srgbClr val="660000"/>
                </a:solidFill>
              </a:rPr>
              <a:t>Strategy: people</a:t>
            </a:r>
            <a:endParaRPr b="1" u="sng">
              <a:solidFill>
                <a:srgbClr val="660000"/>
              </a:solidFill>
            </a:endParaRPr>
          </a:p>
          <a:p>
            <a:pPr marL="0" lvl="0" indent="0" algn="l" rtl="0">
              <a:lnSpc>
                <a:spcPct val="100000"/>
              </a:lnSpc>
              <a:spcBef>
                <a:spcPts val="0"/>
              </a:spcBef>
              <a:spcAft>
                <a:spcPts val="0"/>
              </a:spcAft>
              <a:buNone/>
            </a:pPr>
            <a:endParaRPr sz="600" b="1" u="sng">
              <a:solidFill>
                <a:srgbClr val="660000"/>
              </a:solidFill>
            </a:endParaRPr>
          </a:p>
          <a:p>
            <a:pPr marL="457200" lvl="0" indent="-342900" algn="l" rtl="0">
              <a:lnSpc>
                <a:spcPct val="100000"/>
              </a:lnSpc>
              <a:spcBef>
                <a:spcPts val="0"/>
              </a:spcBef>
              <a:spcAft>
                <a:spcPts val="0"/>
              </a:spcAft>
              <a:buClr>
                <a:srgbClr val="660000"/>
              </a:buClr>
              <a:buSzPts val="1800"/>
              <a:buChar char="★"/>
            </a:pPr>
            <a:r>
              <a:rPr lang="en-GB" b="1">
                <a:solidFill>
                  <a:srgbClr val="660000"/>
                </a:solidFill>
              </a:rPr>
              <a:t>Fear or misunderstanding of the role and what it represents for churches (and wider community)</a:t>
            </a:r>
            <a:endParaRPr b="1">
              <a:solidFill>
                <a:srgbClr val="660000"/>
              </a:solidFill>
            </a:endParaRPr>
          </a:p>
          <a:p>
            <a:pPr marL="457200" lvl="0" indent="-342900" algn="l" rtl="0">
              <a:spcBef>
                <a:spcPts val="0"/>
              </a:spcBef>
              <a:spcAft>
                <a:spcPts val="0"/>
              </a:spcAft>
              <a:buClr>
                <a:srgbClr val="660000"/>
              </a:buClr>
              <a:buSzPts val="1800"/>
              <a:buChar char="★"/>
            </a:pPr>
            <a:r>
              <a:rPr lang="en-GB" b="1">
                <a:solidFill>
                  <a:srgbClr val="660000"/>
                </a:solidFill>
              </a:rPr>
              <a:t>Wrong reasons for appointing a safeguarding lead</a:t>
            </a:r>
            <a:endParaRPr b="1">
              <a:solidFill>
                <a:srgbClr val="660000"/>
              </a:solidFill>
            </a:endParaRPr>
          </a:p>
          <a:p>
            <a:pPr marL="457200" lvl="0" indent="-342900" algn="l" rtl="0">
              <a:spcBef>
                <a:spcPts val="0"/>
              </a:spcBef>
              <a:spcAft>
                <a:spcPts val="0"/>
              </a:spcAft>
              <a:buClr>
                <a:srgbClr val="660000"/>
              </a:buClr>
              <a:buSzPts val="1800"/>
              <a:buChar char="★"/>
            </a:pPr>
            <a:r>
              <a:rPr lang="en-GB" b="1">
                <a:solidFill>
                  <a:srgbClr val="660000"/>
                </a:solidFill>
              </a:rPr>
              <a:t>Time - not enough time or volunteers!</a:t>
            </a:r>
            <a:endParaRPr b="1">
              <a:solidFill>
                <a:srgbClr val="660000"/>
              </a:solidFill>
            </a:endParaRPr>
          </a:p>
          <a:p>
            <a:pPr marL="0" lvl="0" indent="0" algn="l" rtl="0">
              <a:lnSpc>
                <a:spcPct val="100000"/>
              </a:lnSpc>
              <a:spcBef>
                <a:spcPts val="1600"/>
              </a:spcBef>
              <a:spcAft>
                <a:spcPts val="0"/>
              </a:spcAft>
              <a:buNone/>
            </a:pPr>
            <a:r>
              <a:rPr lang="en-GB" b="1" u="sng">
                <a:solidFill>
                  <a:srgbClr val="660000"/>
                </a:solidFill>
              </a:rPr>
              <a:t>Ethos: policy</a:t>
            </a:r>
            <a:endParaRPr b="1" u="sng">
              <a:solidFill>
                <a:srgbClr val="660000"/>
              </a:solidFill>
            </a:endParaRPr>
          </a:p>
          <a:p>
            <a:pPr marL="0" lvl="0" indent="0" algn="l" rtl="0">
              <a:lnSpc>
                <a:spcPct val="100000"/>
              </a:lnSpc>
              <a:spcBef>
                <a:spcPts val="0"/>
              </a:spcBef>
              <a:spcAft>
                <a:spcPts val="0"/>
              </a:spcAft>
              <a:buNone/>
            </a:pPr>
            <a:endParaRPr sz="600" b="1" u="sng">
              <a:solidFill>
                <a:srgbClr val="660000"/>
              </a:solidFill>
            </a:endParaRPr>
          </a:p>
          <a:p>
            <a:pPr marL="457200" lvl="0" indent="-342900" algn="l" rtl="0">
              <a:lnSpc>
                <a:spcPct val="100000"/>
              </a:lnSpc>
              <a:spcBef>
                <a:spcPts val="0"/>
              </a:spcBef>
              <a:spcAft>
                <a:spcPts val="0"/>
              </a:spcAft>
              <a:buClr>
                <a:srgbClr val="660000"/>
              </a:buClr>
              <a:buSzPts val="1800"/>
              <a:buChar char="★"/>
            </a:pPr>
            <a:r>
              <a:rPr lang="en-GB" b="1">
                <a:solidFill>
                  <a:srgbClr val="660000"/>
                </a:solidFill>
              </a:rPr>
              <a:t>Outdated knowledge and policies</a:t>
            </a:r>
            <a:endParaRPr b="1">
              <a:solidFill>
                <a:srgbClr val="660000"/>
              </a:solidFill>
            </a:endParaRPr>
          </a:p>
          <a:p>
            <a:pPr marL="457200" lvl="0" indent="-342900" algn="l" rtl="0">
              <a:spcBef>
                <a:spcPts val="0"/>
              </a:spcBef>
              <a:spcAft>
                <a:spcPts val="0"/>
              </a:spcAft>
              <a:buClr>
                <a:srgbClr val="660000"/>
              </a:buClr>
              <a:buSzPts val="1800"/>
              <a:buChar char="★"/>
            </a:pPr>
            <a:r>
              <a:rPr lang="en-GB" b="1">
                <a:solidFill>
                  <a:srgbClr val="660000"/>
                </a:solidFill>
              </a:rPr>
              <a:t>Policies of Safer recruitment not followed </a:t>
            </a:r>
            <a:endParaRPr b="1">
              <a:solidFill>
                <a:srgbClr val="660000"/>
              </a:solidFill>
            </a:endParaRPr>
          </a:p>
          <a:p>
            <a:pPr marL="457200" lvl="0" indent="-342900" algn="l" rtl="0">
              <a:spcBef>
                <a:spcPts val="0"/>
              </a:spcBef>
              <a:spcAft>
                <a:spcPts val="0"/>
              </a:spcAft>
              <a:buClr>
                <a:srgbClr val="660000"/>
              </a:buClr>
              <a:buSzPts val="1800"/>
              <a:buChar char="★"/>
            </a:pPr>
            <a:r>
              <a:rPr lang="en-GB" b="1">
                <a:solidFill>
                  <a:srgbClr val="660000"/>
                </a:solidFill>
              </a:rPr>
              <a:t>Communications and reporting tools unknown </a:t>
            </a:r>
            <a:endParaRPr b="1">
              <a:solidFill>
                <a:srgbClr val="660000"/>
              </a:solidFill>
            </a:endParaRPr>
          </a:p>
          <a:p>
            <a:pPr marL="0" lvl="0" indent="0" algn="l" rtl="0">
              <a:spcBef>
                <a:spcPts val="1600"/>
              </a:spcBef>
              <a:spcAft>
                <a:spcPts val="0"/>
              </a:spcAft>
              <a:buNone/>
            </a:pPr>
            <a:r>
              <a:rPr lang="en-GB" b="1" u="sng">
                <a:solidFill>
                  <a:srgbClr val="660000"/>
                </a:solidFill>
              </a:rPr>
              <a:t>Training: practice</a:t>
            </a:r>
            <a:endParaRPr sz="600" b="1" u="sng">
              <a:solidFill>
                <a:srgbClr val="660000"/>
              </a:solidFill>
            </a:endParaRPr>
          </a:p>
          <a:p>
            <a:pPr marL="0" lvl="0" indent="0" algn="l" rtl="0">
              <a:spcBef>
                <a:spcPts val="0"/>
              </a:spcBef>
              <a:spcAft>
                <a:spcPts val="0"/>
              </a:spcAft>
              <a:buNone/>
            </a:pPr>
            <a:endParaRPr sz="600" b="1" u="sng">
              <a:solidFill>
                <a:srgbClr val="660000"/>
              </a:solidFill>
            </a:endParaRPr>
          </a:p>
          <a:p>
            <a:pPr marL="457200" lvl="0" indent="-342900" algn="l" rtl="0">
              <a:spcBef>
                <a:spcPts val="0"/>
              </a:spcBef>
              <a:spcAft>
                <a:spcPts val="0"/>
              </a:spcAft>
              <a:buClr>
                <a:srgbClr val="660000"/>
              </a:buClr>
              <a:buSzPts val="1800"/>
              <a:buChar char="★"/>
            </a:pPr>
            <a:r>
              <a:rPr lang="en-GB" b="1">
                <a:solidFill>
                  <a:srgbClr val="660000"/>
                </a:solidFill>
              </a:rPr>
              <a:t>Not often in place or not regularly accessed   </a:t>
            </a:r>
            <a:endParaRPr b="1">
              <a:solidFill>
                <a:srgbClr val="660000"/>
              </a:solidFill>
            </a:endParaRPr>
          </a:p>
          <a:p>
            <a:pPr marL="457200" lvl="0" indent="-342900" algn="l" rtl="0">
              <a:spcBef>
                <a:spcPts val="0"/>
              </a:spcBef>
              <a:spcAft>
                <a:spcPts val="0"/>
              </a:spcAft>
              <a:buClr>
                <a:srgbClr val="660000"/>
              </a:buClr>
              <a:buSzPts val="1800"/>
              <a:buChar char="★"/>
            </a:pPr>
            <a:r>
              <a:rPr lang="en-GB" b="1">
                <a:solidFill>
                  <a:srgbClr val="660000"/>
                </a:solidFill>
              </a:rPr>
              <a:t>Lack of awareness or inaccessible for volunteers </a:t>
            </a:r>
            <a:endParaRPr b="1">
              <a:solidFill>
                <a:srgbClr val="660000"/>
              </a:solidFill>
            </a:endParaRPr>
          </a:p>
        </p:txBody>
      </p:sp>
      <p:pic>
        <p:nvPicPr>
          <p:cNvPr id="82" name="Google Shape;82;p17"/>
          <p:cNvPicPr preferRelativeResize="0"/>
          <p:nvPr/>
        </p:nvPicPr>
        <p:blipFill>
          <a:blip r:embed="rId3">
            <a:alphaModFix/>
          </a:blip>
          <a:stretch>
            <a:fillRect/>
          </a:stretch>
        </p:blipFill>
        <p:spPr>
          <a:xfrm rot="980292">
            <a:off x="6458419" y="1208697"/>
            <a:ext cx="2315163" cy="329168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8"/>
          <p:cNvSpPr txBox="1">
            <a:spLocks noGrp="1"/>
          </p:cNvSpPr>
          <p:nvPr>
            <p:ph type="title"/>
          </p:nvPr>
        </p:nvSpPr>
        <p:spPr>
          <a:xfrm>
            <a:off x="213800" y="106775"/>
            <a:ext cx="38145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b="1" u="sng">
                <a:solidFill>
                  <a:srgbClr val="274E13"/>
                </a:solidFill>
              </a:rPr>
              <a:t>Benefits to the role</a:t>
            </a:r>
            <a:endParaRPr b="1" u="sng">
              <a:solidFill>
                <a:srgbClr val="274E13"/>
              </a:solidFill>
            </a:endParaRPr>
          </a:p>
        </p:txBody>
      </p:sp>
      <p:sp>
        <p:nvSpPr>
          <p:cNvPr id="88" name="Google Shape;88;p18"/>
          <p:cNvSpPr txBox="1">
            <a:spLocks noGrp="1"/>
          </p:cNvSpPr>
          <p:nvPr>
            <p:ph type="body" idx="1"/>
          </p:nvPr>
        </p:nvSpPr>
        <p:spPr>
          <a:xfrm>
            <a:off x="213800" y="721175"/>
            <a:ext cx="7952400" cy="40782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GB" sz="2000" u="sng">
                <a:solidFill>
                  <a:srgbClr val="274E13"/>
                </a:solidFill>
              </a:rPr>
              <a:t>Strategy: people</a:t>
            </a:r>
            <a:endParaRPr sz="2000" u="sng">
              <a:solidFill>
                <a:srgbClr val="274E13"/>
              </a:solidFill>
            </a:endParaRPr>
          </a:p>
          <a:p>
            <a:pPr marL="457200" lvl="0" indent="-355600" algn="l" rtl="0">
              <a:lnSpc>
                <a:spcPct val="100000"/>
              </a:lnSpc>
              <a:spcBef>
                <a:spcPts val="0"/>
              </a:spcBef>
              <a:spcAft>
                <a:spcPts val="0"/>
              </a:spcAft>
              <a:buClr>
                <a:srgbClr val="274E13"/>
              </a:buClr>
              <a:buSzPts val="2000"/>
              <a:buChar char="-"/>
            </a:pPr>
            <a:r>
              <a:rPr lang="en-GB" sz="2000">
                <a:solidFill>
                  <a:srgbClr val="274E13"/>
                </a:solidFill>
              </a:rPr>
              <a:t>Valuing and protecting our communities.</a:t>
            </a:r>
            <a:endParaRPr sz="2000">
              <a:solidFill>
                <a:srgbClr val="274E13"/>
              </a:solidFill>
            </a:endParaRPr>
          </a:p>
          <a:p>
            <a:pPr marL="457200" lvl="0" indent="-355600" algn="l" rtl="0">
              <a:spcBef>
                <a:spcPts val="0"/>
              </a:spcBef>
              <a:spcAft>
                <a:spcPts val="0"/>
              </a:spcAft>
              <a:buClr>
                <a:srgbClr val="274E13"/>
              </a:buClr>
              <a:buSzPts val="2000"/>
              <a:buChar char="-"/>
            </a:pPr>
            <a:r>
              <a:rPr lang="en-GB" sz="2000">
                <a:solidFill>
                  <a:srgbClr val="274E13"/>
                </a:solidFill>
              </a:rPr>
              <a:t>Supporting the confidence of all (members, volunteers, elders, ecumenical partnerships, external groups) </a:t>
            </a:r>
            <a:endParaRPr sz="2000">
              <a:solidFill>
                <a:srgbClr val="274E13"/>
              </a:solidFill>
            </a:endParaRPr>
          </a:p>
          <a:p>
            <a:pPr marL="457200" lvl="0" indent="-355600" algn="l" rtl="0">
              <a:spcBef>
                <a:spcPts val="0"/>
              </a:spcBef>
              <a:spcAft>
                <a:spcPts val="0"/>
              </a:spcAft>
              <a:buClr>
                <a:srgbClr val="274E13"/>
              </a:buClr>
              <a:buSzPts val="2000"/>
              <a:buChar char="-"/>
            </a:pPr>
            <a:r>
              <a:rPr lang="en-GB" sz="2000">
                <a:solidFill>
                  <a:srgbClr val="274E13"/>
                </a:solidFill>
              </a:rPr>
              <a:t>Healing for survivors</a:t>
            </a:r>
            <a:endParaRPr sz="2000">
              <a:solidFill>
                <a:srgbClr val="274E13"/>
              </a:solidFill>
            </a:endParaRPr>
          </a:p>
          <a:p>
            <a:pPr marL="457200" lvl="0" indent="0" algn="l" rtl="0">
              <a:spcBef>
                <a:spcPts val="0"/>
              </a:spcBef>
              <a:spcAft>
                <a:spcPts val="0"/>
              </a:spcAft>
              <a:buNone/>
            </a:pPr>
            <a:endParaRPr sz="600">
              <a:solidFill>
                <a:srgbClr val="274E13"/>
              </a:solidFill>
            </a:endParaRPr>
          </a:p>
          <a:p>
            <a:pPr marL="0" lvl="0" indent="0" algn="l" rtl="0">
              <a:spcBef>
                <a:spcPts val="0"/>
              </a:spcBef>
              <a:spcAft>
                <a:spcPts val="0"/>
              </a:spcAft>
              <a:buNone/>
            </a:pPr>
            <a:r>
              <a:rPr lang="en-GB" sz="2000" u="sng">
                <a:solidFill>
                  <a:srgbClr val="274E13"/>
                </a:solidFill>
              </a:rPr>
              <a:t>Ethos: policy</a:t>
            </a:r>
            <a:endParaRPr sz="2000" u="sng">
              <a:solidFill>
                <a:srgbClr val="274E13"/>
              </a:solidFill>
            </a:endParaRPr>
          </a:p>
          <a:p>
            <a:pPr marL="457200" lvl="0" indent="-355600" algn="l" rtl="0">
              <a:spcBef>
                <a:spcPts val="0"/>
              </a:spcBef>
              <a:spcAft>
                <a:spcPts val="0"/>
              </a:spcAft>
              <a:buClr>
                <a:srgbClr val="274E13"/>
              </a:buClr>
              <a:buSzPts val="2000"/>
              <a:buChar char="-"/>
            </a:pPr>
            <a:r>
              <a:rPr lang="en-GB" sz="2000">
                <a:solidFill>
                  <a:srgbClr val="274E13"/>
                </a:solidFill>
              </a:rPr>
              <a:t>Raising the profile of church safeguarding practice to be on a par with secular systems</a:t>
            </a:r>
            <a:endParaRPr sz="2000">
              <a:solidFill>
                <a:srgbClr val="274E13"/>
              </a:solidFill>
            </a:endParaRPr>
          </a:p>
          <a:p>
            <a:pPr marL="457200" lvl="0" indent="0" algn="l" rtl="0">
              <a:spcBef>
                <a:spcPts val="0"/>
              </a:spcBef>
              <a:spcAft>
                <a:spcPts val="0"/>
              </a:spcAft>
              <a:buNone/>
            </a:pPr>
            <a:endParaRPr sz="600">
              <a:solidFill>
                <a:srgbClr val="274E13"/>
              </a:solidFill>
            </a:endParaRPr>
          </a:p>
          <a:p>
            <a:pPr marL="0" lvl="0" indent="0" algn="l" rtl="0">
              <a:spcBef>
                <a:spcPts val="0"/>
              </a:spcBef>
              <a:spcAft>
                <a:spcPts val="0"/>
              </a:spcAft>
              <a:buNone/>
            </a:pPr>
            <a:r>
              <a:rPr lang="en-GB" sz="2000" u="sng">
                <a:solidFill>
                  <a:srgbClr val="274E13"/>
                </a:solidFill>
              </a:rPr>
              <a:t>Training: practice</a:t>
            </a:r>
            <a:endParaRPr sz="2000" u="sng">
              <a:solidFill>
                <a:srgbClr val="274E13"/>
              </a:solidFill>
            </a:endParaRPr>
          </a:p>
          <a:p>
            <a:pPr marL="0" lvl="0" indent="0" algn="l" rtl="0">
              <a:spcBef>
                <a:spcPts val="0"/>
              </a:spcBef>
              <a:spcAft>
                <a:spcPts val="0"/>
              </a:spcAft>
              <a:buNone/>
            </a:pPr>
            <a:r>
              <a:rPr lang="en-GB" sz="2000">
                <a:solidFill>
                  <a:srgbClr val="274E13"/>
                </a:solidFill>
              </a:rPr>
              <a:t>Guiding the Elders, volunteers and wider church in a way that builds on the value of the role</a:t>
            </a:r>
            <a:endParaRPr sz="2000">
              <a:solidFill>
                <a:srgbClr val="274E13"/>
              </a:solidFill>
            </a:endParaRPr>
          </a:p>
        </p:txBody>
      </p:sp>
      <p:pic>
        <p:nvPicPr>
          <p:cNvPr id="89" name="Google Shape;89;p18"/>
          <p:cNvPicPr preferRelativeResize="0"/>
          <p:nvPr/>
        </p:nvPicPr>
        <p:blipFill>
          <a:blip r:embed="rId3">
            <a:alphaModFix/>
          </a:blip>
          <a:stretch>
            <a:fillRect/>
          </a:stretch>
        </p:blipFill>
        <p:spPr>
          <a:xfrm>
            <a:off x="7489800" y="0"/>
            <a:ext cx="1534650" cy="13344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9"/>
          <p:cNvSpPr txBox="1">
            <a:spLocks noGrp="1"/>
          </p:cNvSpPr>
          <p:nvPr>
            <p:ph type="title"/>
          </p:nvPr>
        </p:nvSpPr>
        <p:spPr>
          <a:xfrm>
            <a:off x="270000" y="302525"/>
            <a:ext cx="4895100" cy="492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b="1" u="sng">
                <a:solidFill>
                  <a:srgbClr val="000000"/>
                </a:solidFill>
              </a:rPr>
              <a:t>Our role in the community</a:t>
            </a:r>
            <a:endParaRPr b="1" u="sng">
              <a:solidFill>
                <a:srgbClr val="000000"/>
              </a:solidFill>
            </a:endParaRPr>
          </a:p>
        </p:txBody>
      </p:sp>
      <p:sp>
        <p:nvSpPr>
          <p:cNvPr id="95" name="Google Shape;95;p19"/>
          <p:cNvSpPr txBox="1">
            <a:spLocks noGrp="1"/>
          </p:cNvSpPr>
          <p:nvPr>
            <p:ph type="body" idx="1"/>
          </p:nvPr>
        </p:nvSpPr>
        <p:spPr>
          <a:xfrm>
            <a:off x="270000" y="956375"/>
            <a:ext cx="5136600" cy="3875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000" b="1">
                <a:solidFill>
                  <a:srgbClr val="A64D79"/>
                </a:solidFill>
              </a:rPr>
              <a:t>Now is the time to rebuild community trust in the role of the church.</a:t>
            </a:r>
            <a:endParaRPr sz="2000" b="1">
              <a:solidFill>
                <a:srgbClr val="A64D79"/>
              </a:solidFill>
            </a:endParaRPr>
          </a:p>
          <a:p>
            <a:pPr marL="0" lvl="0" indent="0" algn="l" rtl="0">
              <a:spcBef>
                <a:spcPts val="1600"/>
              </a:spcBef>
              <a:spcAft>
                <a:spcPts val="1600"/>
              </a:spcAft>
              <a:buNone/>
            </a:pPr>
            <a:r>
              <a:rPr lang="en-GB" sz="2000" b="1">
                <a:solidFill>
                  <a:srgbClr val="A64D79"/>
                </a:solidFill>
              </a:rPr>
              <a:t>At the heart of what we do as those involved in safguarding is good practice and policies. Using our new strategic plan to move forward in these areas, I hope we can continue to hold up our Safeguarding practices as an example of God's work and mission through us as the United Reformed Church.</a:t>
            </a:r>
            <a:endParaRPr sz="2000" b="1">
              <a:solidFill>
                <a:srgbClr val="A64D79"/>
              </a:solidFill>
            </a:endParaRPr>
          </a:p>
        </p:txBody>
      </p:sp>
      <p:sp>
        <p:nvSpPr>
          <p:cNvPr id="96" name="Google Shape;96;p19"/>
          <p:cNvSpPr/>
          <p:nvPr/>
        </p:nvSpPr>
        <p:spPr>
          <a:xfrm>
            <a:off x="5406500" y="302525"/>
            <a:ext cx="3612900" cy="4645200"/>
          </a:xfrm>
          <a:prstGeom prst="verticalScroll">
            <a:avLst>
              <a:gd name="adj" fmla="val 12500"/>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sz="2100" b="1">
                <a:solidFill>
                  <a:srgbClr val="001320"/>
                </a:solidFill>
                <a:latin typeface="Roboto"/>
                <a:ea typeface="Roboto"/>
                <a:cs typeface="Roboto"/>
                <a:sym typeface="Roboto"/>
              </a:rPr>
              <a:t>Matthew 5:30</a:t>
            </a:r>
            <a:endParaRPr sz="2100" b="1">
              <a:solidFill>
                <a:srgbClr val="001320"/>
              </a:solidFill>
              <a:latin typeface="Roboto"/>
              <a:ea typeface="Roboto"/>
              <a:cs typeface="Roboto"/>
              <a:sym typeface="Roboto"/>
            </a:endParaRPr>
          </a:p>
          <a:p>
            <a:pPr marL="0" lvl="0" indent="0" algn="l" rtl="0">
              <a:spcBef>
                <a:spcPts val="0"/>
              </a:spcBef>
              <a:spcAft>
                <a:spcPts val="0"/>
              </a:spcAft>
              <a:buNone/>
            </a:pPr>
            <a:endParaRPr sz="2100" b="1">
              <a:solidFill>
                <a:srgbClr val="001320"/>
              </a:solidFill>
              <a:latin typeface="Roboto"/>
              <a:ea typeface="Roboto"/>
              <a:cs typeface="Roboto"/>
              <a:sym typeface="Roboto"/>
            </a:endParaRPr>
          </a:p>
          <a:p>
            <a:pPr marL="0" lvl="0" indent="0" algn="l" rtl="0">
              <a:spcBef>
                <a:spcPts val="0"/>
              </a:spcBef>
              <a:spcAft>
                <a:spcPts val="0"/>
              </a:spcAft>
              <a:buNone/>
            </a:pPr>
            <a:r>
              <a:rPr lang="en-GB" sz="2100" b="1">
                <a:solidFill>
                  <a:srgbClr val="001320"/>
                </a:solidFill>
                <a:latin typeface="Roboto"/>
                <a:ea typeface="Roboto"/>
                <a:cs typeface="Roboto"/>
                <a:sym typeface="Roboto"/>
              </a:rPr>
              <a:t>And if your right hand causes you to stumble, cut it off and throw it away. It is better for you to lose one part of your body than for your whole body to go into hell.</a:t>
            </a:r>
            <a:endParaRPr sz="2300" b="1"/>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918</Words>
  <Application>Microsoft Office PowerPoint</Application>
  <PresentationFormat>On-screen Show (16:9)</PresentationFormat>
  <Paragraphs>68</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Comfortaa</vt:lpstr>
      <vt:lpstr>Roboto</vt:lpstr>
      <vt:lpstr>Simple Light</vt:lpstr>
      <vt:lpstr>Safeguarding: protecting the local church from itself</vt:lpstr>
      <vt:lpstr>Why is the safeguarding coordinator role important? </vt:lpstr>
      <vt:lpstr>PowerPoint Presentation</vt:lpstr>
      <vt:lpstr>Why is the safeguarding coordinator role important? </vt:lpstr>
      <vt:lpstr>What are the barriers to the role?</vt:lpstr>
      <vt:lpstr>Benefits to the role</vt:lpstr>
      <vt:lpstr>Our role in the community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Safeguarding: protecting the local church from itself</dc:title>
  <dc:creator>Penny McGee</dc:creator>
  <cp:lastModifiedBy>Penny McGee</cp:lastModifiedBy>
  <cp:revision>1</cp:revision>
  <dcterms:modified xsi:type="dcterms:W3CDTF">2020-10-09T09:33:28Z</dcterms:modified>
</cp:coreProperties>
</file>