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389" r:id="rId3"/>
    <p:sldId id="387" r:id="rId4"/>
    <p:sldId id="393" r:id="rId5"/>
    <p:sldId id="394" r:id="rId6"/>
    <p:sldId id="382" r:id="rId7"/>
    <p:sldId id="395" r:id="rId8"/>
    <p:sldId id="396" r:id="rId9"/>
    <p:sldId id="39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62FCF-20BB-4932-AA8E-9CCBB4F10C8C}" type="datetimeFigureOut">
              <a:rPr lang="en-GB" smtClean="0"/>
              <a:t>23/11/2018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54DBF-3854-4842-9948-4457EA62E68B}" type="slidenum">
              <a:rPr lang="en-GB" smtClean="0"/>
              <a:t>‹#›</a:t>
            </a:fld>
            <a:endParaRPr lang="en-GB" dirty="0"/>
          </a:p>
        </p:txBody>
      </p:sp>
    </p:spTree>
    <p:extLst>
      <p:ext uri="{BB962C8B-B14F-4D97-AF65-F5344CB8AC3E}">
        <p14:creationId xmlns:p14="http://schemas.microsoft.com/office/powerpoint/2010/main" val="49499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56983-A8DB-48CB-9DC9-762B5549E3E1}"/>
              </a:ext>
            </a:extLst>
          </p:cNvPr>
          <p:cNvSpPr/>
          <p:nvPr/>
        </p:nvSpPr>
        <p:spPr>
          <a:xfrm>
            <a:off x="0" y="5013327"/>
            <a:ext cx="9144000" cy="1844675"/>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5" name="Picture 6" descr="C4Llogo_small_RGB.png">
            <a:extLst>
              <a:ext uri="{FF2B5EF4-FFF2-40B4-BE49-F238E27FC236}">
                <a16:creationId xmlns:a16="http://schemas.microsoft.com/office/drawing/2014/main" id="{DB204FD6-CC6F-4E7A-9976-F40433A2ABD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1" y="188913"/>
            <a:ext cx="83169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11560" y="4365105"/>
            <a:ext cx="7992888" cy="1008112"/>
          </a:xfrm>
        </p:spPr>
        <p:txBody>
          <a:bodyPr anchor="t"/>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611560" y="5373216"/>
            <a:ext cx="7992888" cy="841648"/>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16304450"/>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97D9B4-1BC3-4F64-809E-C3027E5CAF91}"/>
              </a:ext>
            </a:extLst>
          </p:cNvPr>
          <p:cNvSpPr/>
          <p:nvPr/>
        </p:nvSpPr>
        <p:spPr>
          <a:xfrm>
            <a:off x="0" y="5013327"/>
            <a:ext cx="9144000" cy="1844675"/>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6" name="Picture 6" descr="C4Llogo_large_curve_RGB.png">
            <a:extLst>
              <a:ext uri="{FF2B5EF4-FFF2-40B4-BE49-F238E27FC236}">
                <a16:creationId xmlns:a16="http://schemas.microsoft.com/office/drawing/2014/main" id="{9DA5E807-5034-48E5-A3CD-F22FF82D69C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438" y="82552"/>
            <a:ext cx="89646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A01E3F2-B6E8-4769-883B-3A3076A43B67}"/>
              </a:ext>
            </a:extLst>
          </p:cNvPr>
          <p:cNvSpPr/>
          <p:nvPr/>
        </p:nvSpPr>
        <p:spPr>
          <a:xfrm>
            <a:off x="2484438" y="1916115"/>
            <a:ext cx="5543550" cy="4681537"/>
          </a:xfrm>
          <a:prstGeom prst="rect">
            <a:avLst/>
          </a:prstGeom>
          <a:solidFill>
            <a:schemeClr val="bg1"/>
          </a:solidFill>
          <a:ln>
            <a:solidFill>
              <a:srgbClr val="E92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2" name="Title 1"/>
          <p:cNvSpPr>
            <a:spLocks noGrp="1"/>
          </p:cNvSpPr>
          <p:nvPr>
            <p:ph type="title"/>
          </p:nvPr>
        </p:nvSpPr>
        <p:spPr>
          <a:xfrm>
            <a:off x="2541984" y="5166518"/>
            <a:ext cx="5414392"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541984" y="1988840"/>
            <a:ext cx="5414392" cy="3178696"/>
          </a:xfrm>
          <a:solidFill>
            <a:schemeClr val="bg1"/>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541984" y="5733256"/>
            <a:ext cx="5414392"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711789809"/>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9084084"/>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130817-3B26-465B-BCEC-A5CB82A326C9}"/>
              </a:ext>
            </a:extLst>
          </p:cNvPr>
          <p:cNvSpPr/>
          <p:nvPr/>
        </p:nvSpPr>
        <p:spPr>
          <a:xfrm>
            <a:off x="0" y="6445250"/>
            <a:ext cx="9144000" cy="412750"/>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Tree>
    <p:extLst>
      <p:ext uri="{BB962C8B-B14F-4D97-AF65-F5344CB8AC3E}">
        <p14:creationId xmlns:p14="http://schemas.microsoft.com/office/powerpoint/2010/main" val="3198604429"/>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7865340"/>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844824"/>
            <a:ext cx="8229600" cy="4752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8968900"/>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C4Llogo_dark_small_RGB.png">
            <a:extLst>
              <a:ext uri="{FF2B5EF4-FFF2-40B4-BE49-F238E27FC236}">
                <a16:creationId xmlns:a16="http://schemas.microsoft.com/office/drawing/2014/main" id="{7D790E7B-6511-4747-8494-48008747BE9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389" y="188915"/>
            <a:ext cx="19653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4Llogo_Reversed_small_RGB.png">
            <a:extLst>
              <a:ext uri="{FF2B5EF4-FFF2-40B4-BE49-F238E27FC236}">
                <a16:creationId xmlns:a16="http://schemas.microsoft.com/office/drawing/2014/main" id="{959CA716-24E8-4EA9-8C86-6508087F0A6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459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79295"/>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3879108"/>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24650247"/>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2737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92737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5645667"/>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86228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502048"/>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86228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502048"/>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256009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2" name="Picture 5" descr="C4Llogo_large_curve_RGB.png">
            <a:extLst>
              <a:ext uri="{FF2B5EF4-FFF2-40B4-BE49-F238E27FC236}">
                <a16:creationId xmlns:a16="http://schemas.microsoft.com/office/drawing/2014/main" id="{40316D63-EA27-4496-A404-6AFE8372E7D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76599" y="-242887"/>
            <a:ext cx="14868525" cy="74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721181"/>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309887-7B90-428E-A92D-87A267E38704}"/>
              </a:ext>
            </a:extLst>
          </p:cNvPr>
          <p:cNvSpPr/>
          <p:nvPr/>
        </p:nvSpPr>
        <p:spPr>
          <a:xfrm>
            <a:off x="1" y="0"/>
            <a:ext cx="1331913" cy="6858000"/>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4" name="Picture 6" descr="C4Llogo_Reversed_small_RGB.png">
            <a:extLst>
              <a:ext uri="{FF2B5EF4-FFF2-40B4-BE49-F238E27FC236}">
                <a16:creationId xmlns:a16="http://schemas.microsoft.com/office/drawing/2014/main" id="{8A2DD15B-9F04-46C5-B3A4-168A70A4F75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925" y="6092827"/>
            <a:ext cx="12461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2"/>
          <p:cNvSpPr>
            <a:spLocks noGrp="1"/>
          </p:cNvSpPr>
          <p:nvPr>
            <p:ph type="pic" idx="1"/>
          </p:nvPr>
        </p:nvSpPr>
        <p:spPr>
          <a:xfrm>
            <a:off x="1331641" y="0"/>
            <a:ext cx="7812361" cy="6858000"/>
          </a:xfrm>
          <a:solidFill>
            <a:schemeClr val="bg1"/>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Tree>
    <p:extLst>
      <p:ext uri="{BB962C8B-B14F-4D97-AF65-F5344CB8AC3E}">
        <p14:creationId xmlns:p14="http://schemas.microsoft.com/office/powerpoint/2010/main" val="487732558"/>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3168352"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63243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251520" y="2430811"/>
            <a:ext cx="3168352" cy="416654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6079931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5" name="Picture 5" descr="C4Llogo_small_RGB.png">
            <a:extLst>
              <a:ext uri="{FF2B5EF4-FFF2-40B4-BE49-F238E27FC236}">
                <a16:creationId xmlns:a16="http://schemas.microsoft.com/office/drawing/2014/main" id="{01A195EF-4E70-47BF-B894-3AF1C862B43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388" y="5445127"/>
            <a:ext cx="19669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F63708-87ED-47E4-B96C-DC10582EF95A}"/>
              </a:ext>
            </a:extLst>
          </p:cNvPr>
          <p:cNvSpPr/>
          <p:nvPr/>
        </p:nvSpPr>
        <p:spPr>
          <a:xfrm>
            <a:off x="0" y="6445250"/>
            <a:ext cx="9144000" cy="412750"/>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2" name="Title 1"/>
          <p:cNvSpPr>
            <a:spLocks noGrp="1"/>
          </p:cNvSpPr>
          <p:nvPr>
            <p:ph type="title"/>
          </p:nvPr>
        </p:nvSpPr>
        <p:spPr>
          <a:xfrm>
            <a:off x="251520" y="260648"/>
            <a:ext cx="3168352" cy="1162050"/>
          </a:xfrm>
        </p:spPr>
        <p:txBody>
          <a:bodyPr anchor="t"/>
          <a:lstStyle>
            <a:lvl1pPr algn="l">
              <a:defRPr sz="15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63243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251520" y="1422700"/>
            <a:ext cx="3168352" cy="40225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841837272"/>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C4Llogo_small_RGB.png">
            <a:extLst>
              <a:ext uri="{FF2B5EF4-FFF2-40B4-BE49-F238E27FC236}">
                <a16:creationId xmlns:a16="http://schemas.microsoft.com/office/drawing/2014/main" id="{FAC2B92A-6678-4CA5-9A8A-8F4C3321C44C}"/>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179389" y="188913"/>
            <a:ext cx="1971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3C4BA61-1F2B-412E-AF97-D0E1738BAB8E}"/>
              </a:ext>
            </a:extLst>
          </p:cNvPr>
          <p:cNvSpPr>
            <a:spLocks noGrp="1"/>
          </p:cNvSpPr>
          <p:nvPr>
            <p:ph type="title"/>
          </p:nvPr>
        </p:nvSpPr>
        <p:spPr bwMode="auto">
          <a:xfrm>
            <a:off x="1547813" y="981077"/>
            <a:ext cx="715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95C90C6A-02BF-4AE9-88A2-5569B91C28D6}"/>
              </a:ext>
            </a:extLst>
          </p:cNvPr>
          <p:cNvSpPr>
            <a:spLocks noGrp="1"/>
          </p:cNvSpPr>
          <p:nvPr>
            <p:ph type="body" idx="1"/>
          </p:nvPr>
        </p:nvSpPr>
        <p:spPr bwMode="auto">
          <a:xfrm>
            <a:off x="457200" y="1844675"/>
            <a:ext cx="82296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 name="Rectangle 9">
            <a:extLst>
              <a:ext uri="{FF2B5EF4-FFF2-40B4-BE49-F238E27FC236}">
                <a16:creationId xmlns:a16="http://schemas.microsoft.com/office/drawing/2014/main" id="{5814CA66-E6E5-4131-B9D0-BE9A4AE4F68E}"/>
              </a:ext>
            </a:extLst>
          </p:cNvPr>
          <p:cNvSpPr/>
          <p:nvPr/>
        </p:nvSpPr>
        <p:spPr>
          <a:xfrm>
            <a:off x="0" y="6445250"/>
            <a:ext cx="9144000" cy="412750"/>
          </a:xfrm>
          <a:prstGeom prst="rect">
            <a:avLst/>
          </a:prstGeom>
          <a:solidFill>
            <a:srgbClr val="E92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Tree>
    <p:extLst>
      <p:ext uri="{BB962C8B-B14F-4D97-AF65-F5344CB8AC3E}">
        <p14:creationId xmlns:p14="http://schemas.microsoft.com/office/powerpoint/2010/main" val="850308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split orient="vert"/>
  </p:transition>
  <p:txStyles>
    <p:titleStyle>
      <a:lvl1pPr algn="l" rtl="0" eaLnBrk="1" fontAlgn="base" hangingPunct="1">
        <a:spcBef>
          <a:spcPct val="0"/>
        </a:spcBef>
        <a:spcAft>
          <a:spcPct val="0"/>
        </a:spcAft>
        <a:defRPr sz="3300" kern="1200">
          <a:solidFill>
            <a:schemeClr val="tx1"/>
          </a:solidFill>
          <a:latin typeface="+mj-lt"/>
          <a:ea typeface="+mj-ea"/>
          <a:cs typeface="+mj-cs"/>
        </a:defRPr>
      </a:lvl1pPr>
      <a:lvl2pPr algn="l" rtl="0" eaLnBrk="1" fontAlgn="base" hangingPunct="1">
        <a:spcBef>
          <a:spcPct val="0"/>
        </a:spcBef>
        <a:spcAft>
          <a:spcPct val="0"/>
        </a:spcAft>
        <a:defRPr sz="3300">
          <a:solidFill>
            <a:schemeClr val="tx1"/>
          </a:solidFill>
          <a:latin typeface="Calibri" pitchFamily="34" charset="0"/>
        </a:defRPr>
      </a:lvl2pPr>
      <a:lvl3pPr algn="l" rtl="0" eaLnBrk="1" fontAlgn="base" hangingPunct="1">
        <a:spcBef>
          <a:spcPct val="0"/>
        </a:spcBef>
        <a:spcAft>
          <a:spcPct val="0"/>
        </a:spcAft>
        <a:defRPr sz="3300">
          <a:solidFill>
            <a:schemeClr val="tx1"/>
          </a:solidFill>
          <a:latin typeface="Calibri" pitchFamily="34" charset="0"/>
        </a:defRPr>
      </a:lvl3pPr>
      <a:lvl4pPr algn="l" rtl="0" eaLnBrk="1" fontAlgn="base" hangingPunct="1">
        <a:spcBef>
          <a:spcPct val="0"/>
        </a:spcBef>
        <a:spcAft>
          <a:spcPct val="0"/>
        </a:spcAft>
        <a:defRPr sz="3300">
          <a:solidFill>
            <a:schemeClr val="tx1"/>
          </a:solidFill>
          <a:latin typeface="Calibri" pitchFamily="34" charset="0"/>
        </a:defRPr>
      </a:lvl4pPr>
      <a:lvl5pPr algn="l"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F11AEF-92A5-4B57-BE4B-6831CD9D1CDC}"/>
              </a:ext>
            </a:extLst>
          </p:cNvPr>
          <p:cNvSpPr>
            <a:spLocks noGrp="1"/>
          </p:cNvSpPr>
          <p:nvPr>
            <p:ph type="subTitle" idx="1"/>
          </p:nvPr>
        </p:nvSpPr>
        <p:spPr/>
        <p:txBody>
          <a:bodyPr/>
          <a:lstStyle/>
          <a:p>
            <a:r>
              <a:rPr lang="en-GB" dirty="0"/>
              <a:t>Life giving faith, defiant hope, generous love</a:t>
            </a:r>
          </a:p>
        </p:txBody>
      </p:sp>
    </p:spTree>
    <p:extLst>
      <p:ext uri="{BB962C8B-B14F-4D97-AF65-F5344CB8AC3E}">
        <p14:creationId xmlns:p14="http://schemas.microsoft.com/office/powerpoint/2010/main" val="2509364158"/>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4B0EC-D867-4D3E-B01B-92B76A68FAAA}"/>
              </a:ext>
            </a:extLst>
          </p:cNvPr>
          <p:cNvSpPr txBox="1"/>
          <p:nvPr/>
        </p:nvSpPr>
        <p:spPr>
          <a:xfrm>
            <a:off x="590843" y="1800661"/>
            <a:ext cx="8215532" cy="3631763"/>
          </a:xfrm>
          <a:prstGeom prst="rect">
            <a:avLst/>
          </a:prstGeom>
          <a:noFill/>
        </p:spPr>
        <p:txBody>
          <a:bodyPr wrap="square" rtlCol="0">
            <a:spAutoFit/>
          </a:bodyPr>
          <a:lstStyle/>
          <a:p>
            <a:r>
              <a:rPr lang="en-GB" b="1" dirty="0"/>
              <a:t>Prayers of Intercession</a:t>
            </a:r>
          </a:p>
          <a:p>
            <a:endParaRPr lang="en-GB" dirty="0"/>
          </a:p>
          <a:p>
            <a:r>
              <a:rPr lang="en-GB" sz="2400" dirty="0">
                <a:latin typeface="+mn-lt"/>
              </a:rPr>
              <a:t>God of life, we bring before you are concerns for the world and her people.</a:t>
            </a:r>
          </a:p>
          <a:p>
            <a:r>
              <a:rPr lang="en-GB" sz="2400" dirty="0">
                <a:latin typeface="+mn-lt"/>
              </a:rPr>
              <a:t>Gracious God we turn to you</a:t>
            </a:r>
          </a:p>
          <a:p>
            <a:endParaRPr lang="en-GB" sz="2400" dirty="0">
              <a:latin typeface="+mn-lt"/>
            </a:endParaRPr>
          </a:p>
          <a:p>
            <a:r>
              <a:rPr lang="en-GB" sz="2400" b="1" dirty="0">
                <a:latin typeface="+mn-lt"/>
              </a:rPr>
              <a:t>For you are the source of faith, hope and love. </a:t>
            </a:r>
            <a:endParaRPr lang="en-GB" sz="2400" dirty="0">
              <a:latin typeface="+mn-lt"/>
            </a:endParaRPr>
          </a:p>
          <a:p>
            <a:r>
              <a:rPr lang="en-GB" sz="2400" b="1" dirty="0">
                <a:latin typeface="+mn-lt"/>
              </a:rPr>
              <a:t> </a:t>
            </a:r>
            <a:endParaRPr lang="en-GB" sz="2400" dirty="0">
              <a:latin typeface="+mn-lt"/>
            </a:endParaRPr>
          </a:p>
          <a:p>
            <a:endParaRPr lang="en-GB" sz="3200" dirty="0"/>
          </a:p>
          <a:p>
            <a:endParaRPr lang="en-GB" dirty="0"/>
          </a:p>
        </p:txBody>
      </p:sp>
    </p:spTree>
    <p:extLst>
      <p:ext uri="{BB962C8B-B14F-4D97-AF65-F5344CB8AC3E}">
        <p14:creationId xmlns:p14="http://schemas.microsoft.com/office/powerpoint/2010/main" val="978572342"/>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27D45-FBD9-4E85-B4C8-71170FC626CB}"/>
              </a:ext>
            </a:extLst>
          </p:cNvPr>
          <p:cNvSpPr txBox="1"/>
          <p:nvPr/>
        </p:nvSpPr>
        <p:spPr>
          <a:xfrm>
            <a:off x="422031" y="1200130"/>
            <a:ext cx="8398412" cy="4924425"/>
          </a:xfrm>
          <a:prstGeom prst="rect">
            <a:avLst/>
          </a:prstGeom>
          <a:noFill/>
        </p:spPr>
        <p:txBody>
          <a:bodyPr wrap="square" rtlCol="0">
            <a:spAutoFit/>
          </a:bodyPr>
          <a:lstStyle/>
          <a:p>
            <a:r>
              <a:rPr lang="en-GB" sz="2400" dirty="0">
                <a:latin typeface="+mn-lt"/>
              </a:rPr>
              <a:t>We pray for our partners in Commitment for Life, for all whose stories we have heard today and for the many others whose lives have been transformed through our giving, acting and praying. </a:t>
            </a:r>
          </a:p>
          <a:p>
            <a:r>
              <a:rPr lang="en-GB" sz="2400" dirty="0">
                <a:latin typeface="+mn-lt"/>
              </a:rPr>
              <a:t>We pray for our partners in Zimbabwe, in Central America, in Israel and the Occupied Palestinian Territories, and in Bangladesh.</a:t>
            </a:r>
          </a:p>
          <a:p>
            <a:r>
              <a:rPr lang="en-GB" sz="2400" dirty="0">
                <a:latin typeface="+mn-lt"/>
              </a:rPr>
              <a:t>We remember the challenges which face them acutely, but of which we are all a part – climate change, sustainability, security and wellbeing.</a:t>
            </a:r>
          </a:p>
          <a:p>
            <a:r>
              <a:rPr lang="en-GB" sz="2400" dirty="0">
                <a:latin typeface="+mn-lt"/>
              </a:rPr>
              <a:t>Gracious God we turn to you</a:t>
            </a:r>
          </a:p>
          <a:p>
            <a:endParaRPr lang="en-GB" sz="2400" dirty="0">
              <a:latin typeface="+mn-lt"/>
            </a:endParaRPr>
          </a:p>
          <a:p>
            <a:r>
              <a:rPr lang="en-GB" sz="2400" b="1" dirty="0">
                <a:latin typeface="+mn-lt"/>
              </a:rPr>
              <a:t>For you are the source of faith, hope and love. </a:t>
            </a:r>
            <a:endParaRPr lang="en-GB" sz="2400" dirty="0">
              <a:latin typeface="+mn-lt"/>
            </a:endParaRPr>
          </a:p>
          <a:p>
            <a:endParaRPr lang="en-GB" sz="3200" dirty="0"/>
          </a:p>
          <a:p>
            <a:endParaRPr lang="en-GB" dirty="0"/>
          </a:p>
        </p:txBody>
      </p:sp>
    </p:spTree>
    <p:extLst>
      <p:ext uri="{BB962C8B-B14F-4D97-AF65-F5344CB8AC3E}">
        <p14:creationId xmlns:p14="http://schemas.microsoft.com/office/powerpoint/2010/main" val="712278918"/>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27D45-FBD9-4E85-B4C8-71170FC626CB}"/>
              </a:ext>
            </a:extLst>
          </p:cNvPr>
          <p:cNvSpPr txBox="1"/>
          <p:nvPr/>
        </p:nvSpPr>
        <p:spPr>
          <a:xfrm>
            <a:off x="422031" y="1572981"/>
            <a:ext cx="8398412" cy="5201424"/>
          </a:xfrm>
          <a:prstGeom prst="rect">
            <a:avLst/>
          </a:prstGeom>
          <a:noFill/>
        </p:spPr>
        <p:txBody>
          <a:bodyPr wrap="square" rtlCol="0">
            <a:spAutoFit/>
          </a:bodyPr>
          <a:lstStyle/>
          <a:p>
            <a:r>
              <a:rPr lang="en-GB" sz="2400" dirty="0">
                <a:latin typeface="+mn-lt"/>
              </a:rPr>
              <a:t>We pray for the work of Christian Aid and Global Justice Now, as they work alongside and speak for the world’s poorest people. </a:t>
            </a:r>
          </a:p>
          <a:p>
            <a:r>
              <a:rPr lang="en-GB" sz="2400" dirty="0">
                <a:latin typeface="+mn-lt"/>
              </a:rPr>
              <a:t>We pray for the staff and volunteers of Commitment for Life as they seek to inspire and encourage us in our support for our partners. </a:t>
            </a:r>
          </a:p>
          <a:p>
            <a:r>
              <a:rPr lang="en-GB" sz="2400" dirty="0">
                <a:latin typeface="+mn-lt"/>
              </a:rPr>
              <a:t>We pray for our governments that they may recognise our responsibilities within the global community and keep their commitments to financially supporting international development. Gracious God we turn to you</a:t>
            </a:r>
          </a:p>
          <a:p>
            <a:endParaRPr lang="en-GB" sz="2400" dirty="0">
              <a:latin typeface="+mn-lt"/>
            </a:endParaRPr>
          </a:p>
          <a:p>
            <a:r>
              <a:rPr lang="en-GB" sz="2400" b="1" dirty="0">
                <a:latin typeface="+mn-lt"/>
              </a:rPr>
              <a:t>For you are the source of faith, hope and love. </a:t>
            </a:r>
            <a:endParaRPr lang="en-GB" sz="2400" dirty="0">
              <a:latin typeface="+mn-lt"/>
            </a:endParaRPr>
          </a:p>
          <a:p>
            <a:r>
              <a:rPr lang="en-GB" dirty="0"/>
              <a:t> </a:t>
            </a:r>
          </a:p>
          <a:p>
            <a:endParaRPr lang="en-GB" sz="3200" dirty="0"/>
          </a:p>
          <a:p>
            <a:endParaRPr lang="en-GB" dirty="0"/>
          </a:p>
        </p:txBody>
      </p:sp>
    </p:spTree>
    <p:extLst>
      <p:ext uri="{BB962C8B-B14F-4D97-AF65-F5344CB8AC3E}">
        <p14:creationId xmlns:p14="http://schemas.microsoft.com/office/powerpoint/2010/main" val="2608018215"/>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27D45-FBD9-4E85-B4C8-71170FC626CB}"/>
              </a:ext>
            </a:extLst>
          </p:cNvPr>
          <p:cNvSpPr txBox="1"/>
          <p:nvPr/>
        </p:nvSpPr>
        <p:spPr>
          <a:xfrm>
            <a:off x="422031" y="2025748"/>
            <a:ext cx="8398412" cy="4924425"/>
          </a:xfrm>
          <a:prstGeom prst="rect">
            <a:avLst/>
          </a:prstGeom>
          <a:noFill/>
        </p:spPr>
        <p:txBody>
          <a:bodyPr wrap="square" rtlCol="0">
            <a:spAutoFit/>
          </a:bodyPr>
          <a:lstStyle/>
          <a:p>
            <a:r>
              <a:rPr lang="en-GB" sz="2400" dirty="0">
                <a:latin typeface="+mn-lt"/>
              </a:rPr>
              <a:t>We pray for ourselves,</a:t>
            </a:r>
          </a:p>
          <a:p>
            <a:r>
              <a:rPr lang="en-GB" sz="2400" dirty="0">
                <a:latin typeface="+mn-lt"/>
              </a:rPr>
              <a:t>Enrich our faith that we may more fully grasp the abundance of life.</a:t>
            </a:r>
          </a:p>
          <a:p>
            <a:r>
              <a:rPr lang="en-GB" sz="2400" dirty="0">
                <a:latin typeface="+mn-lt"/>
              </a:rPr>
              <a:t>Disturb us and disquiet us with defiant hope so we may act to birth your new world into being. </a:t>
            </a:r>
          </a:p>
          <a:p>
            <a:r>
              <a:rPr lang="en-GB" sz="2400" dirty="0">
                <a:latin typeface="+mn-lt"/>
              </a:rPr>
              <a:t>Encourage us to pass on the gift of love, so others may come to know the depths of your compassion.</a:t>
            </a:r>
          </a:p>
          <a:p>
            <a:r>
              <a:rPr lang="en-GB" sz="2400" dirty="0">
                <a:latin typeface="+mn-lt"/>
              </a:rPr>
              <a:t>Gracious God, we turn to you,</a:t>
            </a:r>
          </a:p>
          <a:p>
            <a:endParaRPr lang="en-GB" sz="2400" dirty="0">
              <a:latin typeface="+mn-lt"/>
            </a:endParaRPr>
          </a:p>
          <a:p>
            <a:r>
              <a:rPr lang="en-GB" sz="2400" b="1" dirty="0">
                <a:latin typeface="+mn-lt"/>
              </a:rPr>
              <a:t>For you are the source of faith, hope and love.  Amen. </a:t>
            </a:r>
            <a:endParaRPr lang="en-GB" sz="2400" dirty="0">
              <a:latin typeface="+mn-lt"/>
            </a:endParaRPr>
          </a:p>
          <a:p>
            <a:r>
              <a:rPr lang="en-GB" sz="2400" dirty="0">
                <a:latin typeface="+mn-lt"/>
              </a:rPr>
              <a:t> </a:t>
            </a:r>
          </a:p>
          <a:p>
            <a:endParaRPr lang="en-GB" sz="3200" dirty="0"/>
          </a:p>
          <a:p>
            <a:endParaRPr lang="en-GB" dirty="0"/>
          </a:p>
        </p:txBody>
      </p:sp>
    </p:spTree>
    <p:extLst>
      <p:ext uri="{BB962C8B-B14F-4D97-AF65-F5344CB8AC3E}">
        <p14:creationId xmlns:p14="http://schemas.microsoft.com/office/powerpoint/2010/main" val="136384252"/>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961B637-79F3-43C7-926A-43814A8B223D}"/>
              </a:ext>
            </a:extLst>
          </p:cNvPr>
          <p:cNvSpPr>
            <a:spLocks noGrp="1"/>
          </p:cNvSpPr>
          <p:nvPr>
            <p:ph type="pic" idx="1"/>
          </p:nvPr>
        </p:nvSpPr>
        <p:spPr/>
      </p:sp>
      <p:pic>
        <p:nvPicPr>
          <p:cNvPr id="13" name="Picture 12" descr="A group of people sitting posing for the camera&#10;&#10;Description generated with very high confidence">
            <a:extLst>
              <a:ext uri="{FF2B5EF4-FFF2-40B4-BE49-F238E27FC236}">
                <a16:creationId xmlns:a16="http://schemas.microsoft.com/office/drawing/2014/main" id="{1CBFE1A2-487A-406B-8FE0-19EB557386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7941" y="0"/>
            <a:ext cx="4745115" cy="6858000"/>
          </a:xfrm>
          <a:prstGeom prst="rect">
            <a:avLst/>
          </a:prstGeom>
        </p:spPr>
      </p:pic>
    </p:spTree>
    <p:extLst>
      <p:ext uri="{BB962C8B-B14F-4D97-AF65-F5344CB8AC3E}">
        <p14:creationId xmlns:p14="http://schemas.microsoft.com/office/powerpoint/2010/main" val="1465816059"/>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posing for the camera&#10;&#10;Description generated with very high confidence">
            <a:extLst>
              <a:ext uri="{FF2B5EF4-FFF2-40B4-BE49-F238E27FC236}">
                <a16:creationId xmlns:a16="http://schemas.microsoft.com/office/drawing/2014/main" id="{E74787AB-D727-4B6C-A126-9423DB5B022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0733613"/>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33304D-27D9-49E8-B6F5-93A501C87E55}"/>
              </a:ext>
            </a:extLst>
          </p:cNvPr>
          <p:cNvSpPr>
            <a:spLocks noGrp="1"/>
          </p:cNvSpPr>
          <p:nvPr>
            <p:ph type="pic" idx="1"/>
          </p:nvPr>
        </p:nvSpPr>
        <p:spPr/>
      </p:sp>
      <p:pic>
        <p:nvPicPr>
          <p:cNvPr id="3" name="Picture 2" descr="A sign in front of a brick building&#10;&#10;Description generated with very high confidence">
            <a:extLst>
              <a:ext uri="{FF2B5EF4-FFF2-40B4-BE49-F238E27FC236}">
                <a16:creationId xmlns:a16="http://schemas.microsoft.com/office/drawing/2014/main" id="{06FB600E-A6C7-451D-AA27-41E2F3CFBC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1626" y="0"/>
            <a:ext cx="7812361" cy="6857999"/>
          </a:xfrm>
          <a:prstGeom prst="rect">
            <a:avLst/>
          </a:prstGeom>
        </p:spPr>
      </p:pic>
    </p:spTree>
    <p:extLst>
      <p:ext uri="{BB962C8B-B14F-4D97-AF65-F5344CB8AC3E}">
        <p14:creationId xmlns:p14="http://schemas.microsoft.com/office/powerpoint/2010/main" val="3340335424"/>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F11AEF-92A5-4B57-BE4B-6831CD9D1CDC}"/>
              </a:ext>
            </a:extLst>
          </p:cNvPr>
          <p:cNvSpPr>
            <a:spLocks noGrp="1"/>
          </p:cNvSpPr>
          <p:nvPr>
            <p:ph type="subTitle" idx="1"/>
          </p:nvPr>
        </p:nvSpPr>
        <p:spPr/>
        <p:txBody>
          <a:bodyPr/>
          <a:lstStyle/>
          <a:p>
            <a:r>
              <a:rPr lang="en-GB" sz="4800" dirty="0"/>
              <a:t>www.cforl.org.uk</a:t>
            </a:r>
          </a:p>
        </p:txBody>
      </p:sp>
    </p:spTree>
    <p:extLst>
      <p:ext uri="{BB962C8B-B14F-4D97-AF65-F5344CB8AC3E}">
        <p14:creationId xmlns:p14="http://schemas.microsoft.com/office/powerpoint/2010/main" val="2949110021"/>
      </p:ext>
    </p:extLst>
  </p:cSld>
  <p:clrMapOvr>
    <a:masterClrMapping/>
  </p:clrMapOvr>
  <p:transition>
    <p:split orient="vert"/>
  </p:transition>
</p:sld>
</file>

<file path=ppt/theme/theme1.xml><?xml version="1.0" encoding="utf-8"?>
<a:theme xmlns:a="http://schemas.openxmlformats.org/drawingml/2006/main" name="Cfor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orL" id="{A7F5200B-F528-498D-A9D1-4F044A897480}" vid="{9E5F7D9A-306E-4311-8C78-18473B41C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CforL</Template>
  <TotalTime>63</TotalTime>
  <Words>337</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CforL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Mead</dc:creator>
  <cp:lastModifiedBy>Linda Mead</cp:lastModifiedBy>
  <cp:revision>12</cp:revision>
  <dcterms:created xsi:type="dcterms:W3CDTF">2018-09-27T22:42:01Z</dcterms:created>
  <dcterms:modified xsi:type="dcterms:W3CDTF">2018-11-23T15:07:01Z</dcterms:modified>
</cp:coreProperties>
</file>