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72" r:id="rId2"/>
    <p:sldId id="273" r:id="rId3"/>
    <p:sldId id="281" r:id="rId4"/>
    <p:sldId id="283" r:id="rId5"/>
    <p:sldId id="276" r:id="rId6"/>
    <p:sldId id="285" r:id="rId7"/>
    <p:sldId id="278" r:id="rId8"/>
    <p:sldId id="279" r:id="rId9"/>
    <p:sldId id="280"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90" d="100"/>
          <a:sy n="90" d="100"/>
        </p:scale>
        <p:origin x="126" y="78"/>
      </p:cViewPr>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40D31-4C62-43F0-8E2E-68C06B0C700D}" type="datetimeFigureOut">
              <a:rPr lang="en-GB" smtClean="0"/>
              <a:t>19/08/2021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ACEB7-0B4D-483C-9A4F-373120D2039C}" type="slidenum">
              <a:rPr lang="en-GB" smtClean="0"/>
              <a:t>‹#›</a:t>
            </a:fld>
            <a:endParaRPr lang="en-GB"/>
          </a:p>
        </p:txBody>
      </p:sp>
    </p:spTree>
    <p:extLst>
      <p:ext uri="{BB962C8B-B14F-4D97-AF65-F5344CB8AC3E}">
        <p14:creationId xmlns:p14="http://schemas.microsoft.com/office/powerpoint/2010/main" val="2221268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R&amp;S 200: The Kingdom of God is Justice &amp; Joy</a:t>
            </a:r>
          </a:p>
          <a:p>
            <a:pPr fontAlgn="base"/>
            <a:r>
              <a:rPr lang="en-US" sz="1200" b="0" i="0" u="none" strike="noStrike" kern="1200" dirty="0">
                <a:solidFill>
                  <a:schemeClr val="tx1"/>
                </a:solidFill>
                <a:effectLst/>
                <a:latin typeface="+mn-lt"/>
                <a:ea typeface="+mn-ea"/>
                <a:cs typeface="+mn-cs"/>
              </a:rPr>
              <a:t>R&amp;S 620 For the Healing of the Nations</a:t>
            </a:r>
          </a:p>
          <a:p>
            <a:pPr fontAlgn="base"/>
            <a:r>
              <a:rPr lang="en-US" sz="1200" b="0" i="0" u="none" strike="noStrike" kern="1200" dirty="0">
                <a:solidFill>
                  <a:schemeClr val="tx1"/>
                </a:solidFill>
                <a:effectLst/>
                <a:latin typeface="+mn-lt"/>
                <a:ea typeface="+mn-ea"/>
                <a:cs typeface="+mn-cs"/>
              </a:rPr>
              <a:t>R&amp;S 625 God of Freedom, God of Justice (communion hymn)</a:t>
            </a:r>
          </a:p>
          <a:p>
            <a:pPr fontAlgn="base"/>
            <a:r>
              <a:rPr lang="en-US" sz="1200" b="0" i="0" u="none" strike="noStrike" kern="1200" dirty="0">
                <a:solidFill>
                  <a:schemeClr val="tx1"/>
                </a:solidFill>
                <a:effectLst/>
                <a:latin typeface="+mn-lt"/>
                <a:ea typeface="+mn-ea"/>
                <a:cs typeface="+mn-cs"/>
              </a:rPr>
              <a:t>The Church is wherever God's people (words changed) tune: Bard of </a:t>
            </a:r>
            <a:r>
              <a:rPr lang="en-US" sz="1200" b="0" i="0" u="none" strike="noStrike" kern="1200" dirty="0" err="1">
                <a:solidFill>
                  <a:schemeClr val="tx1"/>
                </a:solidFill>
                <a:effectLst/>
                <a:latin typeface="+mn-lt"/>
                <a:ea typeface="+mn-ea"/>
                <a:cs typeface="+mn-cs"/>
              </a:rPr>
              <a:t>Armagh</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646707-6BBD-41A9-B4DF-0C76A73A2D2A}" type="slidenum">
              <a:rPr lang="en-US" smtClean="0"/>
              <a:t>1</a:t>
            </a:fld>
            <a:endParaRPr lang="en-US"/>
          </a:p>
        </p:txBody>
      </p:sp>
    </p:spTree>
    <p:extLst>
      <p:ext uri="{BB962C8B-B14F-4D97-AF65-F5344CB8AC3E}">
        <p14:creationId xmlns:p14="http://schemas.microsoft.com/office/powerpoint/2010/main" val="118273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R&amp;S 200: The Kingdom of God is Justice &amp; Joy</a:t>
            </a:r>
          </a:p>
          <a:p>
            <a:pPr fontAlgn="base"/>
            <a:r>
              <a:rPr lang="en-US" sz="1200" b="0" i="0" u="none" strike="noStrike" kern="1200" dirty="0">
                <a:solidFill>
                  <a:schemeClr val="tx1"/>
                </a:solidFill>
                <a:effectLst/>
                <a:latin typeface="+mn-lt"/>
                <a:ea typeface="+mn-ea"/>
                <a:cs typeface="+mn-cs"/>
              </a:rPr>
              <a:t>R&amp;S 620 For the Healing of the Nations</a:t>
            </a:r>
          </a:p>
          <a:p>
            <a:pPr fontAlgn="base"/>
            <a:r>
              <a:rPr lang="en-US" sz="1200" b="0" i="0" u="none" strike="noStrike" kern="1200" dirty="0">
                <a:solidFill>
                  <a:schemeClr val="tx1"/>
                </a:solidFill>
                <a:effectLst/>
                <a:latin typeface="+mn-lt"/>
                <a:ea typeface="+mn-ea"/>
                <a:cs typeface="+mn-cs"/>
              </a:rPr>
              <a:t>R&amp;S 625 God of Freedom, God of Justice (communion hymn)</a:t>
            </a:r>
          </a:p>
          <a:p>
            <a:pPr fontAlgn="base"/>
            <a:r>
              <a:rPr lang="en-US" sz="1200" b="0" i="0" u="none" strike="noStrike" kern="1200" dirty="0">
                <a:solidFill>
                  <a:schemeClr val="tx1"/>
                </a:solidFill>
                <a:effectLst/>
                <a:latin typeface="+mn-lt"/>
                <a:ea typeface="+mn-ea"/>
                <a:cs typeface="+mn-cs"/>
              </a:rPr>
              <a:t>The Church is wherever God's people (words changed) tune: Bard of </a:t>
            </a:r>
            <a:r>
              <a:rPr lang="en-US" sz="1200" b="0" i="0" u="none" strike="noStrike" kern="1200" dirty="0" err="1">
                <a:solidFill>
                  <a:schemeClr val="tx1"/>
                </a:solidFill>
                <a:effectLst/>
                <a:latin typeface="+mn-lt"/>
                <a:ea typeface="+mn-ea"/>
                <a:cs typeface="+mn-cs"/>
              </a:rPr>
              <a:t>Armagh</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646707-6BBD-41A9-B4DF-0C76A73A2D2A}" type="slidenum">
              <a:rPr lang="en-US" smtClean="0"/>
              <a:t>6</a:t>
            </a:fld>
            <a:endParaRPr lang="en-US"/>
          </a:p>
        </p:txBody>
      </p:sp>
    </p:spTree>
    <p:extLst>
      <p:ext uri="{BB962C8B-B14F-4D97-AF65-F5344CB8AC3E}">
        <p14:creationId xmlns:p14="http://schemas.microsoft.com/office/powerpoint/2010/main" val="401454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R&amp;S 200: The Kingdom of God is Justice &amp; Joy</a:t>
            </a:r>
          </a:p>
          <a:p>
            <a:pPr fontAlgn="base"/>
            <a:r>
              <a:rPr lang="en-US" sz="1200" b="0" i="0" u="none" strike="noStrike" kern="1200" dirty="0">
                <a:solidFill>
                  <a:schemeClr val="tx1"/>
                </a:solidFill>
                <a:effectLst/>
                <a:latin typeface="+mn-lt"/>
                <a:ea typeface="+mn-ea"/>
                <a:cs typeface="+mn-cs"/>
              </a:rPr>
              <a:t>R&amp;S 620 For the Healing of the Nations</a:t>
            </a:r>
          </a:p>
          <a:p>
            <a:pPr fontAlgn="base"/>
            <a:r>
              <a:rPr lang="en-US" sz="1200" b="0" i="0" u="none" strike="noStrike" kern="1200" dirty="0">
                <a:solidFill>
                  <a:schemeClr val="tx1"/>
                </a:solidFill>
                <a:effectLst/>
                <a:latin typeface="+mn-lt"/>
                <a:ea typeface="+mn-ea"/>
                <a:cs typeface="+mn-cs"/>
              </a:rPr>
              <a:t>R&amp;S 625 God of Freedom, God of Justice (communion hymn)</a:t>
            </a:r>
          </a:p>
          <a:p>
            <a:pPr fontAlgn="base"/>
            <a:r>
              <a:rPr lang="en-US" sz="1200" b="0" i="0" u="none" strike="noStrike" kern="1200" dirty="0">
                <a:solidFill>
                  <a:schemeClr val="tx1"/>
                </a:solidFill>
                <a:effectLst/>
                <a:latin typeface="+mn-lt"/>
                <a:ea typeface="+mn-ea"/>
                <a:cs typeface="+mn-cs"/>
              </a:rPr>
              <a:t>The Church is wherever God's people (words changed) tune: Bard of </a:t>
            </a:r>
            <a:r>
              <a:rPr lang="en-US" sz="1200" b="0" i="0" u="none" strike="noStrike" kern="1200" dirty="0" err="1">
                <a:solidFill>
                  <a:schemeClr val="tx1"/>
                </a:solidFill>
                <a:effectLst/>
                <a:latin typeface="+mn-lt"/>
                <a:ea typeface="+mn-ea"/>
                <a:cs typeface="+mn-cs"/>
              </a:rPr>
              <a:t>Armagh</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646707-6BBD-41A9-B4DF-0C76A73A2D2A}" type="slidenum">
              <a:rPr lang="en-US" smtClean="0"/>
              <a:t>7</a:t>
            </a:fld>
            <a:endParaRPr lang="en-US"/>
          </a:p>
        </p:txBody>
      </p:sp>
    </p:spTree>
    <p:extLst>
      <p:ext uri="{BB962C8B-B14F-4D97-AF65-F5344CB8AC3E}">
        <p14:creationId xmlns:p14="http://schemas.microsoft.com/office/powerpoint/2010/main" val="4161685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R&amp;S 200: The Kingdom of God is Justice &amp; Joy</a:t>
            </a:r>
          </a:p>
          <a:p>
            <a:pPr fontAlgn="base"/>
            <a:r>
              <a:rPr lang="en-US" sz="1200" b="0" i="0" u="none" strike="noStrike" kern="1200" dirty="0">
                <a:solidFill>
                  <a:schemeClr val="tx1"/>
                </a:solidFill>
                <a:effectLst/>
                <a:latin typeface="+mn-lt"/>
                <a:ea typeface="+mn-ea"/>
                <a:cs typeface="+mn-cs"/>
              </a:rPr>
              <a:t>R&amp;S 620 For the Healing of the Nations</a:t>
            </a:r>
          </a:p>
          <a:p>
            <a:pPr fontAlgn="base"/>
            <a:r>
              <a:rPr lang="en-US" sz="1200" b="0" i="0" u="none" strike="noStrike" kern="1200" dirty="0">
                <a:solidFill>
                  <a:schemeClr val="tx1"/>
                </a:solidFill>
                <a:effectLst/>
                <a:latin typeface="+mn-lt"/>
                <a:ea typeface="+mn-ea"/>
                <a:cs typeface="+mn-cs"/>
              </a:rPr>
              <a:t>R&amp;S 625 God of Freedom, God of Justice (communion hymn)</a:t>
            </a:r>
          </a:p>
          <a:p>
            <a:pPr fontAlgn="base"/>
            <a:r>
              <a:rPr lang="en-US" sz="1200" b="0" i="0" u="none" strike="noStrike" kern="1200" dirty="0">
                <a:solidFill>
                  <a:schemeClr val="tx1"/>
                </a:solidFill>
                <a:effectLst/>
                <a:latin typeface="+mn-lt"/>
                <a:ea typeface="+mn-ea"/>
                <a:cs typeface="+mn-cs"/>
              </a:rPr>
              <a:t>The Church is wherever God's people (words changed) tune: Bard of </a:t>
            </a:r>
            <a:r>
              <a:rPr lang="en-US" sz="1200" b="0" i="0" u="none" strike="noStrike" kern="1200" dirty="0" err="1">
                <a:solidFill>
                  <a:schemeClr val="tx1"/>
                </a:solidFill>
                <a:effectLst/>
                <a:latin typeface="+mn-lt"/>
                <a:ea typeface="+mn-ea"/>
                <a:cs typeface="+mn-cs"/>
              </a:rPr>
              <a:t>Armagh</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646707-6BBD-41A9-B4DF-0C76A73A2D2A}" type="slidenum">
              <a:rPr lang="en-US" smtClean="0"/>
              <a:t>8</a:t>
            </a:fld>
            <a:endParaRPr lang="en-US"/>
          </a:p>
        </p:txBody>
      </p:sp>
    </p:spTree>
    <p:extLst>
      <p:ext uri="{BB962C8B-B14F-4D97-AF65-F5344CB8AC3E}">
        <p14:creationId xmlns:p14="http://schemas.microsoft.com/office/powerpoint/2010/main" val="472084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8/19/2021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8/19/2021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RC-LOGO-blu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9085" y="5653139"/>
            <a:ext cx="1513828" cy="1052602"/>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13409" y="535031"/>
            <a:ext cx="5765181" cy="2433454"/>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1500" y="4822172"/>
            <a:ext cx="1741967" cy="990433"/>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789252" y="4822172"/>
            <a:ext cx="1796625" cy="1173235"/>
          </a:xfrm>
          <a:prstGeom prst="rect">
            <a:avLst/>
          </a:prstGeom>
        </p:spPr>
      </p:pic>
      <p:sp>
        <p:nvSpPr>
          <p:cNvPr id="2" name="Rectangle 1">
            <a:extLst>
              <a:ext uri="{FF2B5EF4-FFF2-40B4-BE49-F238E27FC236}">
                <a16:creationId xmlns:a16="http://schemas.microsoft.com/office/drawing/2014/main" id="{8E61F0BD-B277-4278-A357-818991185A98}"/>
              </a:ext>
            </a:extLst>
          </p:cNvPr>
          <p:cNvSpPr/>
          <p:nvPr/>
        </p:nvSpPr>
        <p:spPr>
          <a:xfrm>
            <a:off x="0" y="2606151"/>
            <a:ext cx="12192001" cy="3046988"/>
          </a:xfrm>
          <a:prstGeom prst="rect">
            <a:avLst/>
          </a:prstGeom>
          <a:noFill/>
        </p:spPr>
        <p:txBody>
          <a:bodyPr wrap="square" lIns="91440" tIns="45720" rIns="91440" bIns="45720">
            <a:spAutoFit/>
          </a:bodyPr>
          <a:lstStyle/>
          <a:p>
            <a:pPr algn="ctr"/>
            <a:r>
              <a:rPr lang="en-US" sz="9600" b="1" cap="none" spc="0" dirty="0">
                <a:ln w="28575">
                  <a:solidFill>
                    <a:schemeClr val="bg2">
                      <a:lumMod val="75000"/>
                    </a:schemeClr>
                  </a:solidFill>
                  <a:prstDash val="solid"/>
                </a:ln>
                <a:solidFill>
                  <a:srgbClr val="FFFFFF"/>
                </a:solidFill>
                <a:effectLst>
                  <a:outerShdw dist="38100" dir="2700000" algn="tl" rotWithShape="0">
                    <a:schemeClr val="accent2"/>
                  </a:outerShdw>
                </a:effectLst>
              </a:rPr>
              <a:t>Prayer Pointers 2021/2022</a:t>
            </a:r>
          </a:p>
        </p:txBody>
      </p:sp>
    </p:spTree>
    <p:extLst>
      <p:ext uri="{BB962C8B-B14F-4D97-AF65-F5344CB8AC3E}">
        <p14:creationId xmlns:p14="http://schemas.microsoft.com/office/powerpoint/2010/main" val="2298796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77D5960-B3B3-4AE1-8BBD-3C55D906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B45896-DF82-4158-8135-BB4EF22198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0A29CAD9-00D9-4D79-B982-85CD7FBD3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3F01E04B-E3A4-4B2D-92DF-752C4E7EF9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65896F8-7BC7-4574-8E2B-4A1A603670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F298AE48-3FCA-494C-AC18-E27B09AB49D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2428" y="641292"/>
            <a:ext cx="2970567" cy="1921697"/>
          </a:xfrm>
          <a:prstGeom prst="rect">
            <a:avLst/>
          </a:prstGeom>
          <a:effectLst>
            <a:softEdge rad="127000"/>
          </a:effectLst>
        </p:spPr>
      </p:pic>
      <p:sp>
        <p:nvSpPr>
          <p:cNvPr id="6" name="TextBox 5">
            <a:extLst>
              <a:ext uri="{FF2B5EF4-FFF2-40B4-BE49-F238E27FC236}">
                <a16:creationId xmlns:a16="http://schemas.microsoft.com/office/drawing/2014/main" id="{89CB6DCC-AD65-48F8-8EA2-69DCECD2595F}"/>
              </a:ext>
            </a:extLst>
          </p:cNvPr>
          <p:cNvSpPr txBox="1"/>
          <p:nvPr/>
        </p:nvSpPr>
        <p:spPr>
          <a:xfrm>
            <a:off x="5550195" y="151179"/>
            <a:ext cx="6423319" cy="6401753"/>
          </a:xfrm>
          <a:prstGeom prst="rect">
            <a:avLst/>
          </a:prstGeom>
          <a:noFill/>
        </p:spPr>
        <p:txBody>
          <a:bodyPr wrap="square" rtlCol="0">
            <a:spAutoFit/>
          </a:bodyPr>
          <a:lstStyle/>
          <a:p>
            <a:r>
              <a:rPr lang="en-GB" sz="2800" b="1" dirty="0"/>
              <a:t>Prayer points:</a:t>
            </a:r>
          </a:p>
          <a:p>
            <a:endParaRPr lang="en-GB" sz="2800" dirty="0"/>
          </a:p>
          <a:p>
            <a:pPr marL="285750" indent="-285750">
              <a:buFont typeface="Arial" panose="020B0604020202020204" pitchFamily="34" charset="0"/>
              <a:buChar char="•"/>
            </a:pPr>
            <a:r>
              <a:rPr lang="en-GB" sz="2800" dirty="0"/>
              <a:t>Pray for Christian Aid’s partner </a:t>
            </a:r>
            <a:r>
              <a:rPr lang="en-GB" sz="2800" dirty="0" err="1"/>
              <a:t>Nowabenki</a:t>
            </a:r>
            <a:r>
              <a:rPr lang="en-GB" sz="2800" dirty="0"/>
              <a:t> </a:t>
            </a:r>
            <a:r>
              <a:rPr lang="en-GB" sz="2800" dirty="0" err="1"/>
              <a:t>Gonomukhi</a:t>
            </a:r>
            <a:r>
              <a:rPr lang="en-GB" sz="2800" dirty="0"/>
              <a:t> Foundation, as it supports farmers with training, skills development and resources to set up their own crab fattening businesses.</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Pray for farmers as climate change, changes the traditional ways of farming and fishing in the Sundarbans of Bangladesh.</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endParaRPr lang="en-GB" dirty="0"/>
          </a:p>
        </p:txBody>
      </p:sp>
      <p:sp>
        <p:nvSpPr>
          <p:cNvPr id="7" name="TextBox 6">
            <a:extLst>
              <a:ext uri="{FF2B5EF4-FFF2-40B4-BE49-F238E27FC236}">
                <a16:creationId xmlns:a16="http://schemas.microsoft.com/office/drawing/2014/main" id="{DBE28AC3-E2A6-4169-AD93-26734BB280FF}"/>
              </a:ext>
            </a:extLst>
          </p:cNvPr>
          <p:cNvSpPr txBox="1"/>
          <p:nvPr/>
        </p:nvSpPr>
        <p:spPr>
          <a:xfrm>
            <a:off x="574267" y="5568032"/>
            <a:ext cx="5081487" cy="461665"/>
          </a:xfrm>
          <a:prstGeom prst="rect">
            <a:avLst/>
          </a:prstGeom>
          <a:noFill/>
        </p:spPr>
        <p:txBody>
          <a:bodyPr wrap="square" rtlCol="0">
            <a:spAutoFit/>
          </a:bodyPr>
          <a:lstStyle/>
          <a:p>
            <a:r>
              <a:rPr lang="en-GB" sz="2400" i="1" dirty="0"/>
              <a:t>Crab farming to tackle climate change.</a:t>
            </a:r>
          </a:p>
        </p:txBody>
      </p:sp>
      <p:pic>
        <p:nvPicPr>
          <p:cNvPr id="3" name="Picture 2" descr="A picture containing sky, water, outdoor, boat&#10;&#10;Description automatically generated">
            <a:extLst>
              <a:ext uri="{FF2B5EF4-FFF2-40B4-BE49-F238E27FC236}">
                <a16:creationId xmlns:a16="http://schemas.microsoft.com/office/drawing/2014/main" id="{5EE7AC73-47DC-4D7D-BCE1-F7DFAE28249E}"/>
              </a:ext>
            </a:extLst>
          </p:cNvPr>
          <p:cNvPicPr>
            <a:picLocks noChangeAspect="1"/>
          </p:cNvPicPr>
          <p:nvPr/>
        </p:nvPicPr>
        <p:blipFill>
          <a:blip r:embed="rId5"/>
          <a:stretch>
            <a:fillRect/>
          </a:stretch>
        </p:blipFill>
        <p:spPr>
          <a:xfrm>
            <a:off x="218485" y="2537539"/>
            <a:ext cx="5437269" cy="2953030"/>
          </a:xfrm>
          <a:prstGeom prst="ellipse">
            <a:avLst/>
          </a:prstGeom>
          <a:ln>
            <a:noFill/>
          </a:ln>
          <a:effectLst>
            <a:softEdge rad="112500"/>
          </a:effectLst>
        </p:spPr>
      </p:pic>
    </p:spTree>
    <p:extLst>
      <p:ext uri="{BB962C8B-B14F-4D97-AF65-F5344CB8AC3E}">
        <p14:creationId xmlns:p14="http://schemas.microsoft.com/office/powerpoint/2010/main" val="4039821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77D5960-B3B3-4AE1-8BBD-3C55D906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B45896-DF82-4158-8135-BB4EF22198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0A29CAD9-00D9-4D79-B982-85CD7FBD3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3F01E04B-E3A4-4B2D-92DF-752C4E7EF9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65896F8-7BC7-4574-8E2B-4A1A603670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9CB6DCC-AD65-48F8-8EA2-69DCECD2595F}"/>
              </a:ext>
            </a:extLst>
          </p:cNvPr>
          <p:cNvSpPr txBox="1"/>
          <p:nvPr/>
        </p:nvSpPr>
        <p:spPr>
          <a:xfrm>
            <a:off x="309972" y="3058278"/>
            <a:ext cx="6030813" cy="3754874"/>
          </a:xfrm>
          <a:prstGeom prst="rect">
            <a:avLst/>
          </a:prstGeom>
          <a:noFill/>
        </p:spPr>
        <p:txBody>
          <a:bodyPr wrap="square" rtlCol="0">
            <a:spAutoFit/>
          </a:bodyPr>
          <a:lstStyle/>
          <a:p>
            <a:r>
              <a:rPr lang="en-GB" sz="2800" b="1" dirty="0"/>
              <a:t>Prayer points:</a:t>
            </a:r>
          </a:p>
          <a:p>
            <a:endParaRPr lang="en-GB" sz="2800" b="1" dirty="0"/>
          </a:p>
          <a:p>
            <a:pPr marL="342900" indent="-342900">
              <a:buFont typeface="Arial" panose="020B0604020202020204" pitchFamily="34" charset="0"/>
              <a:buChar char="•"/>
            </a:pPr>
            <a:r>
              <a:rPr lang="en-GB" sz="2800" dirty="0"/>
              <a:t>Pray for farming communities that are being effected by climate change, as it becomes harder to make a living growing crops that used to thrive.</a:t>
            </a:r>
          </a:p>
          <a:p>
            <a:endParaRPr lang="en-GB" sz="2400" dirty="0"/>
          </a:p>
          <a:p>
            <a:pPr marL="342900" indent="-342900">
              <a:buFont typeface="Arial" panose="020B0604020202020204" pitchFamily="34" charset="0"/>
              <a:buChar char="•"/>
            </a:pPr>
            <a:endParaRPr lang="en-GB" sz="2800" dirty="0"/>
          </a:p>
          <a:p>
            <a:pPr marL="285750" indent="-285750">
              <a:buFont typeface="Arial" panose="020B0604020202020204" pitchFamily="34" charset="0"/>
              <a:buChar char="•"/>
            </a:pPr>
            <a:endParaRPr lang="en-GB" dirty="0"/>
          </a:p>
        </p:txBody>
      </p:sp>
      <p:pic>
        <p:nvPicPr>
          <p:cNvPr id="3" name="Picture 2" descr="A close up of a map&#10;&#10;Description automatically generated">
            <a:extLst>
              <a:ext uri="{FF2B5EF4-FFF2-40B4-BE49-F238E27FC236}">
                <a16:creationId xmlns:a16="http://schemas.microsoft.com/office/drawing/2014/main" id="{77C09926-542D-4578-B430-6F5C70999DD6}"/>
              </a:ext>
            </a:extLst>
          </p:cNvPr>
          <p:cNvPicPr>
            <a:picLocks noChangeAspect="1"/>
          </p:cNvPicPr>
          <p:nvPr/>
        </p:nvPicPr>
        <p:blipFill>
          <a:blip r:embed="rId4"/>
          <a:stretch>
            <a:fillRect/>
          </a:stretch>
        </p:blipFill>
        <p:spPr>
          <a:xfrm>
            <a:off x="300850" y="623781"/>
            <a:ext cx="3239792" cy="2266910"/>
          </a:xfrm>
          <a:prstGeom prst="rect">
            <a:avLst/>
          </a:prstGeom>
          <a:ln>
            <a:noFill/>
          </a:ln>
          <a:effectLst>
            <a:softEdge rad="112500"/>
          </a:effectLst>
        </p:spPr>
      </p:pic>
      <p:sp>
        <p:nvSpPr>
          <p:cNvPr id="4" name="TextBox 3">
            <a:extLst>
              <a:ext uri="{FF2B5EF4-FFF2-40B4-BE49-F238E27FC236}">
                <a16:creationId xmlns:a16="http://schemas.microsoft.com/office/drawing/2014/main" id="{0909F41F-2B10-4C39-835F-2FC3175CE863}"/>
              </a:ext>
            </a:extLst>
          </p:cNvPr>
          <p:cNvSpPr txBox="1"/>
          <p:nvPr/>
        </p:nvSpPr>
        <p:spPr>
          <a:xfrm>
            <a:off x="6650756" y="3981608"/>
            <a:ext cx="5103628" cy="2769989"/>
          </a:xfrm>
          <a:prstGeom prst="rect">
            <a:avLst/>
          </a:prstGeom>
          <a:noFill/>
        </p:spPr>
        <p:txBody>
          <a:bodyPr wrap="square" rtlCol="0">
            <a:spAutoFit/>
          </a:bodyPr>
          <a:lstStyle/>
          <a:p>
            <a:pPr marL="342900" indent="-342900">
              <a:buFont typeface="Arial" panose="020B0604020202020204" pitchFamily="34" charset="0"/>
              <a:buChar char="•"/>
            </a:pPr>
            <a:r>
              <a:rPr lang="en-GB" sz="2800" dirty="0"/>
              <a:t>Pray for Christian Aid’s partner </a:t>
            </a:r>
            <a:r>
              <a:rPr lang="en-GB" sz="2800" dirty="0" err="1"/>
              <a:t>Soppexcca</a:t>
            </a:r>
            <a:r>
              <a:rPr lang="en-GB" sz="2800" dirty="0"/>
              <a:t> as they help families like Ariana’s to diversify their farms from coffee to cocoa.</a:t>
            </a:r>
          </a:p>
          <a:p>
            <a:endParaRPr lang="en-GB" sz="2000" dirty="0"/>
          </a:p>
          <a:p>
            <a:pPr marL="342900" indent="-342900">
              <a:buFont typeface="Arial" panose="020B0604020202020204" pitchFamily="34" charset="0"/>
              <a:buChar char="•"/>
            </a:pPr>
            <a:endParaRPr lang="en-GB" sz="2000" dirty="0"/>
          </a:p>
          <a:p>
            <a:pPr marL="285750" indent="-285750">
              <a:buFont typeface="Arial" panose="020B0604020202020204" pitchFamily="34" charset="0"/>
              <a:buChar char="•"/>
            </a:pPr>
            <a:endParaRPr lang="en-GB" sz="2200" dirty="0"/>
          </a:p>
        </p:txBody>
      </p:sp>
      <p:sp>
        <p:nvSpPr>
          <p:cNvPr id="8" name="TextBox 7">
            <a:extLst>
              <a:ext uri="{FF2B5EF4-FFF2-40B4-BE49-F238E27FC236}">
                <a16:creationId xmlns:a16="http://schemas.microsoft.com/office/drawing/2014/main" id="{734E9212-5B53-4B7F-AE15-5EC14949BD21}"/>
              </a:ext>
            </a:extLst>
          </p:cNvPr>
          <p:cNvSpPr txBox="1"/>
          <p:nvPr/>
        </p:nvSpPr>
        <p:spPr>
          <a:xfrm>
            <a:off x="4243575" y="1494830"/>
            <a:ext cx="3189175" cy="707886"/>
          </a:xfrm>
          <a:prstGeom prst="rect">
            <a:avLst/>
          </a:prstGeom>
          <a:noFill/>
        </p:spPr>
        <p:txBody>
          <a:bodyPr wrap="square" rtlCol="0">
            <a:spAutoFit/>
          </a:bodyPr>
          <a:lstStyle/>
          <a:p>
            <a:r>
              <a:rPr lang="en-GB" sz="2000" i="1" dirty="0"/>
              <a:t>Ariana holding cocoa pods on her family’s farm in Nicaragua</a:t>
            </a:r>
          </a:p>
        </p:txBody>
      </p:sp>
      <p:pic>
        <p:nvPicPr>
          <p:cNvPr id="5" name="Picture 4" descr="A picture containing tree, person, outdoor, fruit&#10;&#10;Description automatically generated">
            <a:extLst>
              <a:ext uri="{FF2B5EF4-FFF2-40B4-BE49-F238E27FC236}">
                <a16:creationId xmlns:a16="http://schemas.microsoft.com/office/drawing/2014/main" id="{36DC9BFB-2F70-4395-BCB8-8C33ECF07337}"/>
              </a:ext>
            </a:extLst>
          </p:cNvPr>
          <p:cNvPicPr>
            <a:picLocks noChangeAspect="1"/>
          </p:cNvPicPr>
          <p:nvPr/>
        </p:nvPicPr>
        <p:blipFill>
          <a:blip r:embed="rId5"/>
          <a:stretch>
            <a:fillRect/>
          </a:stretch>
        </p:blipFill>
        <p:spPr>
          <a:xfrm>
            <a:off x="7728343" y="588490"/>
            <a:ext cx="4162807" cy="2769988"/>
          </a:xfrm>
          <a:prstGeom prst="ellipse">
            <a:avLst/>
          </a:prstGeom>
          <a:ln>
            <a:noFill/>
          </a:ln>
          <a:effectLst>
            <a:softEdge rad="112500"/>
          </a:effectLst>
        </p:spPr>
      </p:pic>
    </p:spTree>
    <p:extLst>
      <p:ext uri="{BB962C8B-B14F-4D97-AF65-F5344CB8AC3E}">
        <p14:creationId xmlns:p14="http://schemas.microsoft.com/office/powerpoint/2010/main" val="1703382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text on a white background&#10;&#10;Description automatically generated">
            <a:extLst>
              <a:ext uri="{FF2B5EF4-FFF2-40B4-BE49-F238E27FC236}">
                <a16:creationId xmlns:a16="http://schemas.microsoft.com/office/drawing/2014/main" id="{9840A4D2-D47E-4D97-AC90-762EA66D1DCC}"/>
              </a:ext>
            </a:extLst>
          </p:cNvPr>
          <p:cNvPicPr>
            <a:picLocks noChangeAspect="1"/>
          </p:cNvPicPr>
          <p:nvPr/>
        </p:nvPicPr>
        <p:blipFill>
          <a:blip r:embed="rId2"/>
          <a:stretch>
            <a:fillRect/>
          </a:stretch>
        </p:blipFill>
        <p:spPr>
          <a:xfrm>
            <a:off x="934001" y="744615"/>
            <a:ext cx="3341786" cy="2333435"/>
          </a:xfrm>
          <a:prstGeom prst="rect">
            <a:avLst/>
          </a:prstGeom>
          <a:effectLst>
            <a:softEdge rad="127000"/>
          </a:effectLst>
        </p:spPr>
      </p:pic>
      <p:sp>
        <p:nvSpPr>
          <p:cNvPr id="7" name="TextBox 6">
            <a:extLst>
              <a:ext uri="{FF2B5EF4-FFF2-40B4-BE49-F238E27FC236}">
                <a16:creationId xmlns:a16="http://schemas.microsoft.com/office/drawing/2014/main" id="{AAD8ECD4-6758-45AF-A8C1-A0AB3040B887}"/>
              </a:ext>
            </a:extLst>
          </p:cNvPr>
          <p:cNvSpPr txBox="1"/>
          <p:nvPr/>
        </p:nvSpPr>
        <p:spPr>
          <a:xfrm>
            <a:off x="298138" y="3475250"/>
            <a:ext cx="6443332" cy="1815882"/>
          </a:xfrm>
          <a:prstGeom prst="rect">
            <a:avLst/>
          </a:prstGeom>
          <a:noFill/>
        </p:spPr>
        <p:txBody>
          <a:bodyPr wrap="square" rtlCol="0">
            <a:spAutoFit/>
          </a:bodyPr>
          <a:lstStyle/>
          <a:p>
            <a:pPr marL="285750" indent="-285750">
              <a:buFont typeface="Arial" panose="020B0604020202020204" pitchFamily="34" charset="0"/>
              <a:buChar char="•"/>
            </a:pPr>
            <a:r>
              <a:rPr lang="en-GB" sz="2800" dirty="0"/>
              <a:t>Pray for Abu </a:t>
            </a:r>
            <a:r>
              <a:rPr lang="en-GB" sz="2800" dirty="0" err="1"/>
              <a:t>Rashwan</a:t>
            </a:r>
            <a:r>
              <a:rPr lang="en-GB" sz="2800" dirty="0"/>
              <a:t>, an agricultural community, Where many families live hand to mouth – unemployment is high, and people struggle with food insecurity </a:t>
            </a:r>
          </a:p>
        </p:txBody>
      </p:sp>
      <p:sp>
        <p:nvSpPr>
          <p:cNvPr id="9" name="TextBox 8">
            <a:extLst>
              <a:ext uri="{FF2B5EF4-FFF2-40B4-BE49-F238E27FC236}">
                <a16:creationId xmlns:a16="http://schemas.microsoft.com/office/drawing/2014/main" id="{1B155479-8AA3-41AD-96BA-99FC1A161F26}"/>
              </a:ext>
            </a:extLst>
          </p:cNvPr>
          <p:cNvSpPr txBox="1"/>
          <p:nvPr/>
        </p:nvSpPr>
        <p:spPr>
          <a:xfrm>
            <a:off x="402712" y="5291132"/>
            <a:ext cx="6443332" cy="1107996"/>
          </a:xfrm>
          <a:prstGeom prst="rect">
            <a:avLst/>
          </a:prstGeom>
          <a:noFill/>
        </p:spPr>
        <p:txBody>
          <a:bodyPr wrap="square" rtlCol="0">
            <a:spAutoFit/>
          </a:bodyPr>
          <a:lstStyle/>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endParaRPr lang="en-GB" sz="2200" dirty="0"/>
          </a:p>
        </p:txBody>
      </p:sp>
      <p:sp>
        <p:nvSpPr>
          <p:cNvPr id="2" name="Rectangle 1">
            <a:extLst>
              <a:ext uri="{FF2B5EF4-FFF2-40B4-BE49-F238E27FC236}">
                <a16:creationId xmlns:a16="http://schemas.microsoft.com/office/drawing/2014/main" id="{3D0DDB2E-7E4C-45E6-AB9C-5648E9C0A727}"/>
              </a:ext>
            </a:extLst>
          </p:cNvPr>
          <p:cNvSpPr/>
          <p:nvPr/>
        </p:nvSpPr>
        <p:spPr>
          <a:xfrm>
            <a:off x="4948485" y="476246"/>
            <a:ext cx="6096001" cy="1815882"/>
          </a:xfrm>
          <a:prstGeom prst="rect">
            <a:avLst/>
          </a:prstGeom>
        </p:spPr>
        <p:txBody>
          <a:bodyPr>
            <a:spAutoFit/>
          </a:bodyPr>
          <a:lstStyle/>
          <a:p>
            <a:r>
              <a:rPr lang="en-GB" sz="2800" b="1" dirty="0"/>
              <a:t>Prayer Points:</a:t>
            </a:r>
          </a:p>
          <a:p>
            <a:endParaRPr lang="en-GB" sz="2800" b="1" dirty="0"/>
          </a:p>
          <a:p>
            <a:pPr marL="285750" indent="-285750">
              <a:buFont typeface="Arial" panose="020B0604020202020204" pitchFamily="34" charset="0"/>
              <a:buChar char="•"/>
            </a:pPr>
            <a:r>
              <a:rPr lang="en-GB" sz="2800" dirty="0"/>
              <a:t>Thank God for the new solar panel streetlights and a newly paved road.</a:t>
            </a:r>
          </a:p>
        </p:txBody>
      </p:sp>
      <p:pic>
        <p:nvPicPr>
          <p:cNvPr id="5" name="Picture 4" descr="A group of people walking on a beach&#10;&#10;Description automatically generated with medium confidence">
            <a:extLst>
              <a:ext uri="{FF2B5EF4-FFF2-40B4-BE49-F238E27FC236}">
                <a16:creationId xmlns:a16="http://schemas.microsoft.com/office/drawing/2014/main" id="{68D85863-EEFA-42ED-9D80-26A72D4F7B71}"/>
              </a:ext>
            </a:extLst>
          </p:cNvPr>
          <p:cNvPicPr>
            <a:picLocks noChangeAspect="1"/>
          </p:cNvPicPr>
          <p:nvPr/>
        </p:nvPicPr>
        <p:blipFill>
          <a:blip r:embed="rId3"/>
          <a:stretch>
            <a:fillRect/>
          </a:stretch>
        </p:blipFill>
        <p:spPr>
          <a:xfrm>
            <a:off x="6846044" y="2573787"/>
            <a:ext cx="4878164" cy="3250077"/>
          </a:xfrm>
          <a:prstGeom prst="ellipse">
            <a:avLst/>
          </a:prstGeom>
          <a:ln>
            <a:noFill/>
          </a:ln>
          <a:effectLst>
            <a:softEdge rad="112500"/>
          </a:effectLst>
        </p:spPr>
      </p:pic>
      <p:sp>
        <p:nvSpPr>
          <p:cNvPr id="8" name="TextBox 7">
            <a:extLst>
              <a:ext uri="{FF2B5EF4-FFF2-40B4-BE49-F238E27FC236}">
                <a16:creationId xmlns:a16="http://schemas.microsoft.com/office/drawing/2014/main" id="{544EFD50-444A-4947-B05A-73B4E608FBFF}"/>
              </a:ext>
            </a:extLst>
          </p:cNvPr>
          <p:cNvSpPr txBox="1"/>
          <p:nvPr/>
        </p:nvSpPr>
        <p:spPr>
          <a:xfrm>
            <a:off x="6950618" y="5626747"/>
            <a:ext cx="4669016" cy="646331"/>
          </a:xfrm>
          <a:prstGeom prst="rect">
            <a:avLst/>
          </a:prstGeom>
          <a:noFill/>
        </p:spPr>
        <p:txBody>
          <a:bodyPr wrap="square" rtlCol="0">
            <a:spAutoFit/>
          </a:bodyPr>
          <a:lstStyle/>
          <a:p>
            <a:r>
              <a:rPr lang="en-GB" i="1" dirty="0"/>
              <a:t>Solar panels bring light in the darkness. Members of the CREC with the new solar street lighting</a:t>
            </a:r>
          </a:p>
        </p:txBody>
      </p:sp>
    </p:spTree>
    <p:extLst>
      <p:ext uri="{BB962C8B-B14F-4D97-AF65-F5344CB8AC3E}">
        <p14:creationId xmlns:p14="http://schemas.microsoft.com/office/powerpoint/2010/main" val="3273122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7143A1E0-A41D-4DA8-9CB6-9470441B2CC8}"/>
              </a:ext>
            </a:extLst>
          </p:cNvPr>
          <p:cNvPicPr>
            <a:picLocks noChangeAspect="1"/>
          </p:cNvPicPr>
          <p:nvPr/>
        </p:nvPicPr>
        <p:blipFill>
          <a:blip r:embed="rId2"/>
          <a:stretch>
            <a:fillRect/>
          </a:stretch>
        </p:blipFill>
        <p:spPr>
          <a:xfrm>
            <a:off x="795721" y="491622"/>
            <a:ext cx="3357699" cy="1865212"/>
          </a:xfrm>
          <a:prstGeom prst="rect">
            <a:avLst/>
          </a:prstGeom>
          <a:ln>
            <a:noFill/>
          </a:ln>
          <a:effectLst>
            <a:softEdge rad="112500"/>
          </a:effectLst>
        </p:spPr>
      </p:pic>
      <p:sp>
        <p:nvSpPr>
          <p:cNvPr id="8" name="TextBox 7">
            <a:extLst>
              <a:ext uri="{FF2B5EF4-FFF2-40B4-BE49-F238E27FC236}">
                <a16:creationId xmlns:a16="http://schemas.microsoft.com/office/drawing/2014/main" id="{C848F6D5-73FB-4EC3-871A-0F63B9A61D1D}"/>
              </a:ext>
            </a:extLst>
          </p:cNvPr>
          <p:cNvSpPr txBox="1"/>
          <p:nvPr/>
        </p:nvSpPr>
        <p:spPr>
          <a:xfrm>
            <a:off x="231455" y="5607666"/>
            <a:ext cx="4908553" cy="1015663"/>
          </a:xfrm>
          <a:prstGeom prst="rect">
            <a:avLst/>
          </a:prstGeom>
          <a:noFill/>
        </p:spPr>
        <p:txBody>
          <a:bodyPr wrap="square" rtlCol="0">
            <a:spAutoFit/>
          </a:bodyPr>
          <a:lstStyle/>
          <a:p>
            <a:r>
              <a:rPr lang="en-GB" sz="2000" i="1" dirty="0"/>
              <a:t>Members of the </a:t>
            </a:r>
            <a:r>
              <a:rPr lang="en-GB" sz="2000" i="1" dirty="0" err="1"/>
              <a:t>Tafunga</a:t>
            </a:r>
            <a:r>
              <a:rPr lang="en-GB" sz="2000" i="1" dirty="0"/>
              <a:t> group with the first goats purchased through the savings and lending scheme</a:t>
            </a:r>
          </a:p>
        </p:txBody>
      </p:sp>
      <p:sp>
        <p:nvSpPr>
          <p:cNvPr id="9" name="TextBox 8">
            <a:extLst>
              <a:ext uri="{FF2B5EF4-FFF2-40B4-BE49-F238E27FC236}">
                <a16:creationId xmlns:a16="http://schemas.microsoft.com/office/drawing/2014/main" id="{006668B4-B70D-44C8-954F-15685515BA83}"/>
              </a:ext>
            </a:extLst>
          </p:cNvPr>
          <p:cNvSpPr txBox="1"/>
          <p:nvPr/>
        </p:nvSpPr>
        <p:spPr>
          <a:xfrm>
            <a:off x="5287825" y="898447"/>
            <a:ext cx="6416314" cy="5201424"/>
          </a:xfrm>
          <a:prstGeom prst="rect">
            <a:avLst/>
          </a:prstGeom>
          <a:noFill/>
        </p:spPr>
        <p:txBody>
          <a:bodyPr wrap="square" rtlCol="0">
            <a:spAutoFit/>
          </a:bodyPr>
          <a:lstStyle/>
          <a:p>
            <a:r>
              <a:rPr lang="en-GB" sz="2800" b="1" dirty="0"/>
              <a:t>Prayer Points:</a:t>
            </a:r>
          </a:p>
          <a:p>
            <a:endParaRPr lang="en-GB" dirty="0"/>
          </a:p>
          <a:p>
            <a:pPr marL="342900" indent="-342900">
              <a:buFont typeface="Arial" panose="020B0604020202020204" pitchFamily="34" charset="0"/>
              <a:buChar char="•"/>
            </a:pPr>
            <a:r>
              <a:rPr lang="en-GB" sz="2800" dirty="0"/>
              <a:t>Pray for the success of the savings and lending group, to help the </a:t>
            </a:r>
            <a:r>
              <a:rPr lang="en-GB" sz="2800" dirty="0" err="1"/>
              <a:t>Tafunga</a:t>
            </a:r>
            <a:r>
              <a:rPr lang="en-GB" sz="2800" dirty="0"/>
              <a:t> women set up farming businesses.</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t>Thank God that the women have seen a change in their standing in the community by men and now make decisions together about planting crops and spending money.</a:t>
            </a:r>
          </a:p>
          <a:p>
            <a:pPr marL="342900" indent="-342900">
              <a:buFont typeface="Arial" panose="020B0604020202020204" pitchFamily="34" charset="0"/>
              <a:buChar char="•"/>
            </a:pPr>
            <a:endParaRPr lang="en-GB" sz="1600" dirty="0"/>
          </a:p>
          <a:p>
            <a:endParaRPr lang="en-GB" dirty="0"/>
          </a:p>
        </p:txBody>
      </p:sp>
      <p:pic>
        <p:nvPicPr>
          <p:cNvPr id="3" name="Picture 2" descr="A picture containing tree, outdoor, grass, ground&#10;&#10;Description automatically generated">
            <a:extLst>
              <a:ext uri="{FF2B5EF4-FFF2-40B4-BE49-F238E27FC236}">
                <a16:creationId xmlns:a16="http://schemas.microsoft.com/office/drawing/2014/main" id="{FC17AAAD-1E4E-4DD6-A740-D28D9FB04FEE}"/>
              </a:ext>
            </a:extLst>
          </p:cNvPr>
          <p:cNvPicPr>
            <a:picLocks noChangeAspect="1"/>
          </p:cNvPicPr>
          <p:nvPr/>
        </p:nvPicPr>
        <p:blipFill>
          <a:blip r:embed="rId3"/>
          <a:stretch>
            <a:fillRect/>
          </a:stretch>
        </p:blipFill>
        <p:spPr>
          <a:xfrm>
            <a:off x="231455" y="2591434"/>
            <a:ext cx="4326903" cy="2884601"/>
          </a:xfrm>
          <a:prstGeom prst="ellipse">
            <a:avLst/>
          </a:prstGeom>
          <a:ln>
            <a:noFill/>
          </a:ln>
          <a:effectLst>
            <a:softEdge rad="112500"/>
          </a:effectLst>
        </p:spPr>
      </p:pic>
    </p:spTree>
    <p:extLst>
      <p:ext uri="{BB962C8B-B14F-4D97-AF65-F5344CB8AC3E}">
        <p14:creationId xmlns:p14="http://schemas.microsoft.com/office/powerpoint/2010/main" val="3832559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CCA547-F345-4286-ADB2-36827C2D8B61}"/>
              </a:ext>
            </a:extLst>
          </p:cNvPr>
          <p:cNvSpPr txBox="1"/>
          <p:nvPr/>
        </p:nvSpPr>
        <p:spPr>
          <a:xfrm>
            <a:off x="342676" y="2297212"/>
            <a:ext cx="11128744" cy="4001095"/>
          </a:xfrm>
          <a:prstGeom prst="rect">
            <a:avLst/>
          </a:prstGeom>
          <a:noFill/>
        </p:spPr>
        <p:txBody>
          <a:bodyPr wrap="square" rtlCol="0">
            <a:spAutoFit/>
          </a:bodyPr>
          <a:lstStyle/>
          <a:p>
            <a:r>
              <a:rPr lang="en-GB" sz="2800" b="1" dirty="0"/>
              <a:t>Prayer points:</a:t>
            </a:r>
          </a:p>
          <a:p>
            <a:endParaRPr lang="en-GB" sz="1600" dirty="0"/>
          </a:p>
          <a:p>
            <a:pPr marL="342900" indent="-342900">
              <a:buFont typeface="Arial" panose="020B0604020202020204" pitchFamily="34" charset="0"/>
              <a:buChar char="•"/>
            </a:pPr>
            <a:r>
              <a:rPr lang="en-GB" sz="2800" dirty="0"/>
              <a:t>Pray for protection for Christian Aid’s partners in the four Regions that we support in Bangladesh, Central America, Israel and the Occupied Palestinian Territory and Zimbabwe.</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800" dirty="0"/>
              <a:t>Pray for wisdom and guidance as Christian Aid seeks to confront the climate emergency and its call upon the UK Government, to effect change as it hosts crucial UN Climate talks, COP26.</a:t>
            </a:r>
          </a:p>
          <a:p>
            <a:endParaRPr lang="en-GB" dirty="0"/>
          </a:p>
        </p:txBody>
      </p:sp>
      <p:pic>
        <p:nvPicPr>
          <p:cNvPr id="5" name="Picture 4">
            <a:extLst>
              <a:ext uri="{FF2B5EF4-FFF2-40B4-BE49-F238E27FC236}">
                <a16:creationId xmlns:a16="http://schemas.microsoft.com/office/drawing/2014/main" id="{8AFBE7C2-5F32-4C7C-B064-EE595C771C0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2676" y="673506"/>
            <a:ext cx="3437587" cy="1398220"/>
          </a:xfrm>
          <a:prstGeom prst="rect">
            <a:avLst/>
          </a:prstGeom>
        </p:spPr>
      </p:pic>
      <p:pic>
        <p:nvPicPr>
          <p:cNvPr id="3" name="Picture 2" descr="A red and white logo&#10;&#10;Description automatically generated with low confidence">
            <a:extLst>
              <a:ext uri="{FF2B5EF4-FFF2-40B4-BE49-F238E27FC236}">
                <a16:creationId xmlns:a16="http://schemas.microsoft.com/office/drawing/2014/main" id="{B8F37EE9-2DF4-4304-9110-CE5CB7DFCC87}"/>
              </a:ext>
            </a:extLst>
          </p:cNvPr>
          <p:cNvPicPr>
            <a:picLocks noChangeAspect="1"/>
          </p:cNvPicPr>
          <p:nvPr/>
        </p:nvPicPr>
        <p:blipFill>
          <a:blip r:embed="rId4"/>
          <a:stretch>
            <a:fillRect/>
          </a:stretch>
        </p:blipFill>
        <p:spPr>
          <a:xfrm>
            <a:off x="8588044" y="452880"/>
            <a:ext cx="3160659" cy="1398221"/>
          </a:xfrm>
          <a:prstGeom prst="rect">
            <a:avLst/>
          </a:prstGeom>
        </p:spPr>
      </p:pic>
    </p:spTree>
    <p:extLst>
      <p:ext uri="{BB962C8B-B14F-4D97-AF65-F5344CB8AC3E}">
        <p14:creationId xmlns:p14="http://schemas.microsoft.com/office/powerpoint/2010/main" val="50911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2676" y="673506"/>
            <a:ext cx="3437587" cy="1398220"/>
          </a:xfrm>
          <a:prstGeom prst="rect">
            <a:avLst/>
          </a:prstGeom>
        </p:spPr>
      </p:pic>
      <p:sp>
        <p:nvSpPr>
          <p:cNvPr id="7" name="TextBox 6">
            <a:extLst>
              <a:ext uri="{FF2B5EF4-FFF2-40B4-BE49-F238E27FC236}">
                <a16:creationId xmlns:a16="http://schemas.microsoft.com/office/drawing/2014/main" id="{01CCA547-F345-4286-ADB2-36827C2D8B61}"/>
              </a:ext>
            </a:extLst>
          </p:cNvPr>
          <p:cNvSpPr txBox="1"/>
          <p:nvPr/>
        </p:nvSpPr>
        <p:spPr>
          <a:xfrm>
            <a:off x="342676" y="1985575"/>
            <a:ext cx="10526232" cy="3200876"/>
          </a:xfrm>
          <a:prstGeom prst="rect">
            <a:avLst/>
          </a:prstGeom>
          <a:noFill/>
        </p:spPr>
        <p:txBody>
          <a:bodyPr wrap="square" rtlCol="0">
            <a:spAutoFit/>
          </a:bodyPr>
          <a:lstStyle/>
          <a:p>
            <a:r>
              <a:rPr lang="en-GB" sz="2800" b="1" dirty="0"/>
              <a:t>Prayer points:</a:t>
            </a:r>
          </a:p>
          <a:p>
            <a:endParaRPr lang="en-GB" sz="1600" dirty="0"/>
          </a:p>
          <a:p>
            <a:pPr marL="342900" indent="-342900">
              <a:buFont typeface="Arial" panose="020B0604020202020204" pitchFamily="34" charset="0"/>
              <a:buChar char="•"/>
            </a:pPr>
            <a:r>
              <a:rPr lang="en-GB" sz="2800" dirty="0"/>
              <a:t>Pray for abundant blessing with regards unrestricted finances, so Christian Aid can continue its campaigns, activism, and help the most vulnerable from inequalities.</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endParaRPr lang="en-GB" sz="2800" dirty="0"/>
          </a:p>
          <a:p>
            <a:endParaRPr lang="en-GB" dirty="0"/>
          </a:p>
        </p:txBody>
      </p:sp>
      <p:pic>
        <p:nvPicPr>
          <p:cNvPr id="6" name="Picture 5" descr="A red and white logo&#10;&#10;Description automatically generated with low confidence">
            <a:extLst>
              <a:ext uri="{FF2B5EF4-FFF2-40B4-BE49-F238E27FC236}">
                <a16:creationId xmlns:a16="http://schemas.microsoft.com/office/drawing/2014/main" id="{704DE11F-2E00-4B06-B0BF-8060DEACB0F4}"/>
              </a:ext>
            </a:extLst>
          </p:cNvPr>
          <p:cNvPicPr>
            <a:picLocks noChangeAspect="1"/>
          </p:cNvPicPr>
          <p:nvPr/>
        </p:nvPicPr>
        <p:blipFill>
          <a:blip r:embed="rId4"/>
          <a:stretch>
            <a:fillRect/>
          </a:stretch>
        </p:blipFill>
        <p:spPr>
          <a:xfrm>
            <a:off x="8184008" y="446492"/>
            <a:ext cx="3160659" cy="1398221"/>
          </a:xfrm>
          <a:prstGeom prst="rect">
            <a:avLst/>
          </a:prstGeom>
        </p:spPr>
      </p:pic>
    </p:spTree>
    <p:extLst>
      <p:ext uri="{BB962C8B-B14F-4D97-AF65-F5344CB8AC3E}">
        <p14:creationId xmlns:p14="http://schemas.microsoft.com/office/powerpoint/2010/main" val="3159975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CCA547-F345-4286-ADB2-36827C2D8B61}"/>
              </a:ext>
            </a:extLst>
          </p:cNvPr>
          <p:cNvSpPr txBox="1"/>
          <p:nvPr/>
        </p:nvSpPr>
        <p:spPr>
          <a:xfrm>
            <a:off x="342676" y="1953419"/>
            <a:ext cx="11128744" cy="3016210"/>
          </a:xfrm>
          <a:prstGeom prst="rect">
            <a:avLst/>
          </a:prstGeom>
          <a:noFill/>
        </p:spPr>
        <p:txBody>
          <a:bodyPr wrap="square" rtlCol="0">
            <a:spAutoFit/>
          </a:bodyPr>
          <a:lstStyle/>
          <a:p>
            <a:r>
              <a:rPr lang="en-GB" sz="2800" b="1" dirty="0"/>
              <a:t>Prayer points:</a:t>
            </a:r>
          </a:p>
          <a:p>
            <a:endParaRPr lang="en-GB" sz="2800" dirty="0"/>
          </a:p>
          <a:p>
            <a:pPr marL="285750" indent="-285750">
              <a:buFont typeface="Arial" panose="020B0604020202020204" pitchFamily="34" charset="0"/>
              <a:buChar char="•"/>
            </a:pPr>
            <a:r>
              <a:rPr lang="en-GB" sz="2800" dirty="0"/>
              <a:t>Pray for wisdom and guidance for  Global Justice Now as they seek to continue to work towards a fairer and more equal world.</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Pray for the campaign on access to Covid-19 vaccines globally for all.</a:t>
            </a:r>
            <a:endParaRPr lang="en-GB" sz="2200" dirty="0"/>
          </a:p>
          <a:p>
            <a:endParaRPr lang="en-GB" sz="2200" dirty="0"/>
          </a:p>
        </p:txBody>
      </p:sp>
      <p:pic>
        <p:nvPicPr>
          <p:cNvPr id="5" name="Picture 4">
            <a:extLst>
              <a:ext uri="{FF2B5EF4-FFF2-40B4-BE49-F238E27FC236}">
                <a16:creationId xmlns:a16="http://schemas.microsoft.com/office/drawing/2014/main" id="{5577D0D7-AD44-4B9D-9C0C-4BB275EBE69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015508" y="330703"/>
            <a:ext cx="2343161" cy="1530135"/>
          </a:xfrm>
          <a:prstGeom prst="rect">
            <a:avLst/>
          </a:prstGeom>
        </p:spPr>
      </p:pic>
      <p:pic>
        <p:nvPicPr>
          <p:cNvPr id="6" name="Picture 5">
            <a:extLst>
              <a:ext uri="{FF2B5EF4-FFF2-40B4-BE49-F238E27FC236}">
                <a16:creationId xmlns:a16="http://schemas.microsoft.com/office/drawing/2014/main" id="{C3DCD9EE-93E2-4050-83E3-9E82BC4AF87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2676" y="673506"/>
            <a:ext cx="3326075" cy="1352863"/>
          </a:xfrm>
          <a:prstGeom prst="rect">
            <a:avLst/>
          </a:prstGeom>
        </p:spPr>
      </p:pic>
    </p:spTree>
    <p:extLst>
      <p:ext uri="{BB962C8B-B14F-4D97-AF65-F5344CB8AC3E}">
        <p14:creationId xmlns:p14="http://schemas.microsoft.com/office/powerpoint/2010/main" val="3761702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63D84-CE4F-4D48-A641-832BFB4E2AB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70963" y="231204"/>
            <a:ext cx="3274246" cy="1331782"/>
          </a:xfrm>
          <a:prstGeom prst="rect">
            <a:avLst/>
          </a:prstGeom>
        </p:spPr>
      </p:pic>
      <p:sp>
        <p:nvSpPr>
          <p:cNvPr id="4" name="TextBox 3">
            <a:extLst>
              <a:ext uri="{FF2B5EF4-FFF2-40B4-BE49-F238E27FC236}">
                <a16:creationId xmlns:a16="http://schemas.microsoft.com/office/drawing/2014/main" id="{11F30494-0268-421E-B1CD-EF0C59A12134}"/>
              </a:ext>
            </a:extLst>
          </p:cNvPr>
          <p:cNvSpPr txBox="1"/>
          <p:nvPr/>
        </p:nvSpPr>
        <p:spPr>
          <a:xfrm>
            <a:off x="305706" y="1417837"/>
            <a:ext cx="11580587" cy="5324535"/>
          </a:xfrm>
          <a:prstGeom prst="rect">
            <a:avLst/>
          </a:prstGeom>
          <a:noFill/>
        </p:spPr>
        <p:txBody>
          <a:bodyPr wrap="square" rtlCol="0">
            <a:spAutoFit/>
          </a:bodyPr>
          <a:lstStyle/>
          <a:p>
            <a:r>
              <a:rPr lang="en-GB" sz="2800" b="1" dirty="0"/>
              <a:t>Prayer:</a:t>
            </a:r>
          </a:p>
          <a:p>
            <a:endParaRPr lang="en-GB" sz="1200" b="1" dirty="0"/>
          </a:p>
          <a:p>
            <a:r>
              <a:rPr lang="en-GB" sz="2400" dirty="0"/>
              <a:t>Loving God, creator, provider, and </a:t>
            </a:r>
            <a:r>
              <a:rPr lang="en-GB" sz="2400" dirty="0" err="1"/>
              <a:t>sustainer</a:t>
            </a:r>
            <a:r>
              <a:rPr lang="en-GB" sz="2400" dirty="0"/>
              <a:t> of all things; </a:t>
            </a:r>
          </a:p>
          <a:p>
            <a:endParaRPr lang="en-GB" sz="1200" dirty="0"/>
          </a:p>
          <a:p>
            <a:r>
              <a:rPr lang="en-GB" sz="2400" dirty="0"/>
              <a:t>We have not taken good care of the wondrous creation that you asked us to treasure. </a:t>
            </a:r>
          </a:p>
          <a:p>
            <a:r>
              <a:rPr lang="en-GB" sz="2400" dirty="0"/>
              <a:t>We live in a hurting and unjust world. We know that it breaks your heart to see people sick, starving, at war with each other, suffering from climate change, living under bondage, and suffering abuse.  Forgive us for our foolish ways. </a:t>
            </a:r>
          </a:p>
          <a:p>
            <a:endParaRPr lang="en-GB" sz="1000" dirty="0"/>
          </a:p>
          <a:p>
            <a:r>
              <a:rPr lang="en-GB" sz="2400" dirty="0"/>
              <a:t>We pray for organisations like Christian Aid, Global Justice Now, Fairtrade, </a:t>
            </a:r>
            <a:r>
              <a:rPr lang="en-GB" sz="2400" dirty="0" err="1"/>
              <a:t>Jubiliee</a:t>
            </a:r>
            <a:r>
              <a:rPr lang="en-GB" sz="2400" dirty="0"/>
              <a:t> Debt Campaign, Climate Coalition, and other organisations that respond to moral, social, and economic issues globally in order to make for a fairer and more equal world. Help us to play our part too, through showing care, compassion, advocacy, and loving like you do.</a:t>
            </a:r>
          </a:p>
          <a:p>
            <a:endParaRPr lang="en-GB" sz="1400" dirty="0"/>
          </a:p>
          <a:p>
            <a:r>
              <a:rPr lang="en-GB" sz="2400" dirty="0"/>
              <a:t>Amen</a:t>
            </a:r>
          </a:p>
          <a:p>
            <a:endParaRPr lang="en-GB" sz="2400" dirty="0"/>
          </a:p>
        </p:txBody>
      </p:sp>
    </p:spTree>
    <p:extLst>
      <p:ext uri="{BB962C8B-B14F-4D97-AF65-F5344CB8AC3E}">
        <p14:creationId xmlns:p14="http://schemas.microsoft.com/office/powerpoint/2010/main" val="135754486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759</Words>
  <Application>Microsoft Office PowerPoint</Application>
  <PresentationFormat>Widescreen</PresentationFormat>
  <Paragraphs>71</Paragraphs>
  <Slides>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Pearson</dc:creator>
  <cp:lastModifiedBy>Suzanne Pearson</cp:lastModifiedBy>
  <cp:revision>57</cp:revision>
  <dcterms:created xsi:type="dcterms:W3CDTF">2020-07-15T15:21:50Z</dcterms:created>
  <dcterms:modified xsi:type="dcterms:W3CDTF">2021-08-19T10:49:27Z</dcterms:modified>
</cp:coreProperties>
</file>